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02" r:id="rId2"/>
    <p:sldId id="330" r:id="rId3"/>
    <p:sldId id="329" r:id="rId4"/>
    <p:sldId id="305" r:id="rId5"/>
    <p:sldId id="331" r:id="rId6"/>
    <p:sldId id="308" r:id="rId7"/>
    <p:sldId id="306" r:id="rId8"/>
    <p:sldId id="307" r:id="rId9"/>
    <p:sldId id="309" r:id="rId10"/>
    <p:sldId id="310" r:id="rId11"/>
    <p:sldId id="311" r:id="rId12"/>
    <p:sldId id="312" r:id="rId13"/>
    <p:sldId id="314" r:id="rId14"/>
    <p:sldId id="320" r:id="rId15"/>
    <p:sldId id="322" r:id="rId16"/>
    <p:sldId id="323" r:id="rId17"/>
    <p:sldId id="321" r:id="rId18"/>
    <p:sldId id="316" r:id="rId19"/>
    <p:sldId id="317" r:id="rId20"/>
    <p:sldId id="324" r:id="rId21"/>
    <p:sldId id="325" r:id="rId22"/>
    <p:sldId id="326" r:id="rId23"/>
    <p:sldId id="318" r:id="rId24"/>
    <p:sldId id="327" r:id="rId25"/>
    <p:sldId id="319" r:id="rId26"/>
  </p:sldIdLst>
  <p:sldSz cx="18288000" cy="10287000"/>
  <p:notesSz cx="6858000" cy="9144000"/>
  <p:embeddedFontLst>
    <p:embeddedFont>
      <p:font typeface="Barlow Bold" panose="00000800000000000000" pitchFamily="2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Libre Franklin Bold" pitchFamily="2" charset="0"/>
      <p:regular r:id="rId35"/>
      <p:bold r:id="rId36"/>
    </p:embeddedFont>
    <p:embeddedFont>
      <p:font typeface="Open Sauce SemiBold Bold" panose="020B0604020202020204" charset="0"/>
      <p:regular r:id="rId37"/>
    </p:embeddedFont>
    <p:embeddedFont>
      <p:font typeface="RoxboroughCF Bold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ass - 03" id="{450D6480-BD95-48C6-9D3C-ECC6D6942186}">
          <p14:sldIdLst>
            <p14:sldId id="302"/>
            <p14:sldId id="330"/>
            <p14:sldId id="329"/>
            <p14:sldId id="305"/>
            <p14:sldId id="331"/>
            <p14:sldId id="308"/>
            <p14:sldId id="306"/>
            <p14:sldId id="307"/>
            <p14:sldId id="309"/>
            <p14:sldId id="310"/>
            <p14:sldId id="311"/>
          </p14:sldIdLst>
        </p14:section>
        <p14:section name="Class - 04" id="{8EAA4361-3FA0-4C37-A4FB-31CA44C64C65}">
          <p14:sldIdLst>
            <p14:sldId id="312"/>
            <p14:sldId id="314"/>
            <p14:sldId id="320"/>
            <p14:sldId id="322"/>
            <p14:sldId id="323"/>
            <p14:sldId id="321"/>
            <p14:sldId id="316"/>
            <p14:sldId id="317"/>
            <p14:sldId id="324"/>
            <p14:sldId id="325"/>
            <p14:sldId id="326"/>
            <p14:sldId id="318"/>
            <p14:sldId id="327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C4C37A1-3D06-4223-A0D4-B555A77166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633829-3862-4E9D-8C86-37C16814AED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49EF9-D1F1-4729-99AC-495FC42EAC51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3B3124-29B0-461F-AA0D-F3DC75BA290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C2C39C-963A-40B5-B975-5691677E438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1DA3D4-AF21-4062-A388-56A40C511D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895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960806-8E13-469E-AA54-8A55AE52C0E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950665-052D-4E98-BCEF-4FDF443AF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36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950665-052D-4E98-BCEF-4FDF443AFA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02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1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7.png"/><Relationship Id="rId4" Type="http://schemas.openxmlformats.org/officeDocument/2006/relationships/hyperlink" Target="https://www.codechef.com/LP0TO10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1340" y="2367797"/>
            <a:ext cx="909254" cy="9092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1340" y="4308301"/>
            <a:ext cx="909254" cy="9092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51340" y="6248806"/>
            <a:ext cx="909254" cy="9092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51340" y="8189311"/>
            <a:ext cx="909254" cy="9092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935283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>
            <a:off x="10935283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 flipV="1">
            <a:off x="7171693" y="5709367"/>
            <a:ext cx="4334508" cy="32525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994708" y="5709368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478379" y="4715303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>
            <a:off x="11478379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 rot="-5400000">
            <a:off x="10512135" y="5680365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431063" y="2367797"/>
            <a:ext cx="909254" cy="9092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31063" y="4308301"/>
            <a:ext cx="909254" cy="90925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31063" y="6248806"/>
            <a:ext cx="909254" cy="90925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431063" y="8189311"/>
            <a:ext cx="909254" cy="90925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6500801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6500801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-5400000">
            <a:off x="4893725" y="5715870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6500801" y="4739116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500801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-5400000">
            <a:off x="6168735" y="5709368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8395715" y="4750110"/>
            <a:ext cx="1966141" cy="196614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1813" y="5198221"/>
            <a:ext cx="1073947" cy="106992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22465" cy="688986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82765" y="9598014"/>
            <a:ext cx="1722465" cy="68898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5352" y="34383"/>
            <a:ext cx="1722465" cy="688986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5062465" y="459250"/>
            <a:ext cx="8212887" cy="1255697"/>
            <a:chOff x="0" y="0"/>
            <a:chExt cx="2163065" cy="330719"/>
          </a:xfrm>
        </p:grpSpPr>
        <p:sp>
          <p:nvSpPr>
            <p:cNvPr id="47" name="Freeform 47"/>
            <p:cNvSpPr/>
            <p:nvPr/>
          </p:nvSpPr>
          <p:spPr>
            <a:xfrm>
              <a:off x="203200" y="-60198"/>
              <a:ext cx="1756665" cy="451115"/>
            </a:xfrm>
            <a:custGeom>
              <a:avLst/>
              <a:gdLst/>
              <a:ahLst/>
              <a:cxnLst/>
              <a:rect l="l" t="t" r="r" b="b"/>
              <a:pathLst>
                <a:path w="1756665" h="451115">
                  <a:moveTo>
                    <a:pt x="1756665" y="60198"/>
                  </a:moveTo>
                  <a:cubicBezTo>
                    <a:pt x="1672374" y="0"/>
                    <a:pt x="1556293" y="12838"/>
                    <a:pt x="1487194" y="90000"/>
                  </a:cubicBezTo>
                  <a:cubicBezTo>
                    <a:pt x="1418095" y="167163"/>
                    <a:pt x="1418095" y="283952"/>
                    <a:pt x="1487194" y="361114"/>
                  </a:cubicBezTo>
                  <a:cubicBezTo>
                    <a:pt x="1556293" y="438277"/>
                    <a:pt x="1672374" y="451115"/>
                    <a:pt x="1756665" y="390917"/>
                  </a:cubicBezTo>
                  <a:lnTo>
                    <a:pt x="0" y="390917"/>
                  </a:lnTo>
                  <a:cubicBezTo>
                    <a:pt x="84291" y="451115"/>
                    <a:pt x="200372" y="438277"/>
                    <a:pt x="269471" y="361114"/>
                  </a:cubicBezTo>
                  <a:cubicBezTo>
                    <a:pt x="338570" y="283952"/>
                    <a:pt x="338570" y="167163"/>
                    <a:pt x="269471" y="90000"/>
                  </a:cubicBezTo>
                  <a:cubicBezTo>
                    <a:pt x="200372" y="12838"/>
                    <a:pt x="84291" y="0"/>
                    <a:pt x="0" y="60198"/>
                  </a:cubicBezTo>
                  <a:close/>
                </a:path>
              </a:pathLst>
            </a:custGeom>
            <a:solidFill>
              <a:srgbClr val="5CB7A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6173305" y="511348"/>
            <a:ext cx="5975965" cy="116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800" spc="121" dirty="0">
                <a:solidFill>
                  <a:srgbClr val="FFFFFF"/>
                </a:solidFill>
                <a:latin typeface="Barlow Bold"/>
              </a:rPr>
              <a:t>Today's Agenda</a:t>
            </a:r>
          </a:p>
          <a:p>
            <a:pPr algn="ctr">
              <a:spcBef>
                <a:spcPct val="0"/>
              </a:spcBef>
            </a:pPr>
            <a:r>
              <a:rPr lang="en-US" sz="3800" spc="121" dirty="0">
                <a:solidFill>
                  <a:srgbClr val="FFFFFF"/>
                </a:solidFill>
                <a:latin typeface="Barlow Bold"/>
              </a:rPr>
              <a:t>Class - 03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2593192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93192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593192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593192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08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82452" y="2512226"/>
            <a:ext cx="4635091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IF… Else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572915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572915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72915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572915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-26779" y="6382102"/>
            <a:ext cx="5338082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Short Hand If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676467" y="8322607"/>
            <a:ext cx="4635091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Short Hand If…Else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3476593" y="6012185"/>
            <a:ext cx="4482076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Let’s Build a guessing Game.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3494736" y="4131986"/>
            <a:ext cx="4635091" cy="12618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Pass Statemen</a:t>
            </a:r>
          </a:p>
          <a:p>
            <a:pPr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With If….Else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40928" y="1028700"/>
            <a:ext cx="787772" cy="560539"/>
            <a:chOff x="0" y="0"/>
            <a:chExt cx="1050363" cy="747385"/>
          </a:xfrm>
        </p:grpSpPr>
        <p:sp>
          <p:nvSpPr>
            <p:cNvPr id="67" name="AutoShape 67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01</a:t>
              </a:r>
            </a:p>
          </p:txBody>
        </p:sp>
      </p:grpSp>
      <p:sp>
        <p:nvSpPr>
          <p:cNvPr id="69" name="TextBox 63">
            <a:extLst>
              <a:ext uri="{FF2B5EF4-FFF2-40B4-BE49-F238E27FC236}">
                <a16:creationId xmlns:a16="http://schemas.microsoft.com/office/drawing/2014/main" id="{C6B2FBCB-A47A-4307-89B7-65A7CFDEFF14}"/>
              </a:ext>
            </a:extLst>
          </p:cNvPr>
          <p:cNvSpPr txBox="1"/>
          <p:nvPr/>
        </p:nvSpPr>
        <p:spPr>
          <a:xfrm>
            <a:off x="13476593" y="8342947"/>
            <a:ext cx="4482076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P.P – 4.14</a:t>
            </a:r>
          </a:p>
        </p:txBody>
      </p:sp>
      <p:sp>
        <p:nvSpPr>
          <p:cNvPr id="70" name="TextBox 65">
            <a:extLst>
              <a:ext uri="{FF2B5EF4-FFF2-40B4-BE49-F238E27FC236}">
                <a16:creationId xmlns:a16="http://schemas.microsoft.com/office/drawing/2014/main" id="{E4E43F13-F74B-4045-A0B8-C95ECF304273}"/>
              </a:ext>
            </a:extLst>
          </p:cNvPr>
          <p:cNvSpPr txBox="1"/>
          <p:nvPr/>
        </p:nvSpPr>
        <p:spPr>
          <a:xfrm>
            <a:off x="13458450" y="2512225"/>
            <a:ext cx="4635091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Nested If</a:t>
            </a:r>
          </a:p>
        </p:txBody>
      </p:sp>
      <p:sp>
        <p:nvSpPr>
          <p:cNvPr id="71" name="TextBox 60">
            <a:extLst>
              <a:ext uri="{FF2B5EF4-FFF2-40B4-BE49-F238E27FC236}">
                <a16:creationId xmlns:a16="http://schemas.microsoft.com/office/drawing/2014/main" id="{6D2B9EC2-072C-4402-922B-A73AE943547B}"/>
              </a:ext>
            </a:extLst>
          </p:cNvPr>
          <p:cNvSpPr txBox="1"/>
          <p:nvPr/>
        </p:nvSpPr>
        <p:spPr>
          <a:xfrm>
            <a:off x="-41162" y="4465410"/>
            <a:ext cx="5338082" cy="595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179"/>
              </a:lnSpc>
            </a:pPr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Short Hand If, and, or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102D5BEC-56F8-40FF-A27D-EBF0A3CC7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1982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01218" cy="870702"/>
            <a:chOff x="685800" y="913296"/>
            <a:chExt cx="8201218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524000" y="913296"/>
              <a:ext cx="7293000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800" dirty="0">
                  <a:solidFill>
                    <a:srgbClr val="000000"/>
                  </a:solidFill>
                  <a:latin typeface="RoxboroughCF Bold"/>
                </a:rPr>
                <a:t>Practice Problem – 4.14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08</a:t>
              </a:r>
            </a:p>
          </p:txBody>
        </p:sp>
      </p:grpSp>
      <p:pic>
        <p:nvPicPr>
          <p:cNvPr id="76" name="Picture 7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AE1E69-7BFE-4384-BB33-8E86748E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81386" y="1347632"/>
            <a:ext cx="8445314" cy="72058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803A342-92CE-453D-AD05-3FD4E02EEDA7}"/>
              </a:ext>
            </a:extLst>
          </p:cNvPr>
          <p:cNvGrpSpPr/>
          <p:nvPr/>
        </p:nvGrpSpPr>
        <p:grpSpPr>
          <a:xfrm>
            <a:off x="457200" y="1338105"/>
            <a:ext cx="17373600" cy="7215348"/>
            <a:chOff x="1143000" y="1338105"/>
            <a:chExt cx="17373600" cy="7215348"/>
          </a:xfrm>
        </p:grpSpPr>
        <p:pic>
          <p:nvPicPr>
            <p:cNvPr id="75" name="Picture 74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DDF7560C-B074-49DC-929F-4C296E1F3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" r="8970" b="25506"/>
            <a:stretch/>
          </p:blipFill>
          <p:spPr>
            <a:xfrm>
              <a:off x="1143000" y="1338105"/>
              <a:ext cx="8445314" cy="72153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40E8B5-C145-4140-9E59-E0B53522E28F}"/>
                </a:ext>
              </a:extLst>
            </p:cNvPr>
            <p:cNvSpPr txBox="1"/>
            <p:nvPr/>
          </p:nvSpPr>
          <p:spPr>
            <a:xfrm>
              <a:off x="1309379" y="2705100"/>
              <a:ext cx="784860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Chef is watching TV. The current volume of the TV is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. Pressing the volume up button of the TV remote increases the volume by 1 while pressing the volume down button decreases the volume by 1. Chef wants to change the volume from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 to </a:t>
              </a:r>
              <a:r>
                <a:rPr lang="en-US" sz="3200" dirty="0">
                  <a:solidFill>
                    <a:srgbClr val="00B050"/>
                  </a:solidFill>
                </a:rPr>
                <a:t>Y</a:t>
              </a:r>
              <a:r>
                <a:rPr lang="en-US" sz="3200" dirty="0">
                  <a:solidFill>
                    <a:schemeClr val="bg1"/>
                  </a:solidFill>
                </a:rPr>
                <a:t>. </a:t>
              </a:r>
              <a:r>
                <a:rPr lang="en-US" sz="3200" dirty="0">
                  <a:solidFill>
                    <a:schemeClr val="accent3"/>
                  </a:solidFill>
                </a:rPr>
                <a:t>Find or print the minimum number of button presses required to do so.</a:t>
              </a:r>
            </a:p>
            <a:p>
              <a:pPr algn="just"/>
              <a:endParaRPr lang="en-US" sz="3200" dirty="0">
                <a:solidFill>
                  <a:schemeClr val="accent3"/>
                </a:solidFill>
              </a:endParaRPr>
            </a:p>
            <a:p>
              <a:pPr algn="just"/>
              <a:r>
                <a:rPr lang="en-US" sz="3200" dirty="0">
                  <a:solidFill>
                    <a:schemeClr val="accent6"/>
                  </a:solidFill>
                </a:rPr>
                <a:t>(X and Y should be taken from user.)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74070B-523E-44F1-B53C-B36BF22CD66C}"/>
                </a:ext>
              </a:extLst>
            </p:cNvPr>
            <p:cNvSpPr txBox="1"/>
            <p:nvPr/>
          </p:nvSpPr>
          <p:spPr>
            <a:xfrm>
              <a:off x="10668000" y="2635121"/>
              <a:ext cx="7848600" cy="5016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Ezio can manipulate at most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 number of guards with the apple of </a:t>
              </a:r>
              <a:r>
                <a:rPr lang="en-US" sz="3200" dirty="0" err="1">
                  <a:solidFill>
                    <a:schemeClr val="bg1"/>
                  </a:solidFill>
                </a:rPr>
                <a:t>eden</a:t>
              </a:r>
              <a:r>
                <a:rPr lang="en-US" sz="3200" dirty="0">
                  <a:solidFill>
                    <a:schemeClr val="bg1"/>
                  </a:solidFill>
                </a:rPr>
                <a:t>.</a:t>
              </a:r>
            </a:p>
            <a:p>
              <a:pPr algn="just"/>
              <a:endParaRPr lang="en-US" sz="3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Given that there are </a:t>
              </a:r>
              <a:r>
                <a:rPr lang="en-US" sz="3200" dirty="0">
                  <a:solidFill>
                    <a:srgbClr val="00B050"/>
                  </a:solidFill>
                </a:rPr>
                <a:t>Y</a:t>
              </a:r>
              <a:r>
                <a:rPr lang="en-US" sz="3200" dirty="0">
                  <a:solidFill>
                    <a:schemeClr val="bg1"/>
                  </a:solidFill>
                </a:rPr>
                <a:t> number of guards, predict if he can safely manipulate all of them.</a:t>
              </a:r>
            </a:p>
            <a:p>
              <a:pPr algn="just"/>
              <a:endParaRPr lang="en-US" sz="3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print </a:t>
              </a:r>
              <a:r>
                <a:rPr lang="en-US" sz="3200" dirty="0">
                  <a:solidFill>
                    <a:srgbClr val="FFFF00"/>
                  </a:solidFill>
                </a:rPr>
                <a:t>YES</a:t>
              </a:r>
              <a:r>
                <a:rPr lang="en-US" sz="3200" dirty="0">
                  <a:solidFill>
                    <a:schemeClr val="bg1"/>
                  </a:solidFill>
                </a:rPr>
                <a:t> if it is possible for Ezio to manipulate all the guards. Otherwise, print </a:t>
              </a:r>
              <a:r>
                <a:rPr lang="en-US" sz="3200" dirty="0">
                  <a:solidFill>
                    <a:srgbClr val="FFFF00"/>
                  </a:solidFill>
                </a:rPr>
                <a:t>NO</a:t>
              </a:r>
              <a:r>
                <a:rPr lang="en-US" sz="3200" dirty="0">
                  <a:solidFill>
                    <a:schemeClr val="bg1"/>
                  </a:solidFill>
                </a:rPr>
                <a:t>.</a:t>
              </a:r>
            </a:p>
            <a:p>
              <a:pPr algn="just"/>
              <a:endParaRPr lang="en-US" sz="3200" dirty="0">
                <a:solidFill>
                  <a:schemeClr val="bg1"/>
                </a:solidFill>
              </a:endParaRPr>
            </a:p>
            <a:p>
              <a:pPr algn="just"/>
              <a:r>
                <a:rPr lang="en-US" sz="3200" dirty="0">
                  <a:solidFill>
                    <a:schemeClr val="accent6"/>
                  </a:solidFill>
                </a:rPr>
                <a:t>(X and Y should be taken from user.)</a:t>
              </a:r>
            </a:p>
          </p:txBody>
        </p:sp>
      </p:grp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3966DB2-2D3B-4B19-ACAA-5A2EA83A3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220024"/>
              </p:ext>
            </p:extLst>
          </p:nvPr>
        </p:nvGraphicFramePr>
        <p:xfrm>
          <a:off x="1441357" y="8806569"/>
          <a:ext cx="6477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71186641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323374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7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50, 54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6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12, 10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28078"/>
                  </a:ext>
                </a:extLst>
              </a:tr>
            </a:tbl>
          </a:graphicData>
        </a:graphic>
      </p:graphicFrame>
      <p:graphicFrame>
        <p:nvGraphicFramePr>
          <p:cNvPr id="77" name="Table 13">
            <a:extLst>
              <a:ext uri="{FF2B5EF4-FFF2-40B4-BE49-F238E27FC236}">
                <a16:creationId xmlns:a16="http://schemas.microsoft.com/office/drawing/2014/main" id="{3FC43B80-D3F0-4013-8FE4-6FB2198D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692742"/>
              </p:ext>
            </p:extLst>
          </p:nvPr>
        </p:nvGraphicFramePr>
        <p:xfrm>
          <a:off x="10765543" y="8806569"/>
          <a:ext cx="6477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71186641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323374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7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5, 7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6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6, 6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2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2336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01218" cy="870702"/>
            <a:chOff x="685800" y="913296"/>
            <a:chExt cx="8201218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524000" y="913296"/>
              <a:ext cx="7293000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800" dirty="0">
                  <a:solidFill>
                    <a:srgbClr val="000000"/>
                  </a:solidFill>
                  <a:latin typeface="RoxboroughCF Bold"/>
                </a:rPr>
                <a:t>Practice Problem – 4.14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09</a:t>
              </a:r>
            </a:p>
          </p:txBody>
        </p:sp>
      </p:grpSp>
      <p:pic>
        <p:nvPicPr>
          <p:cNvPr id="76" name="Picture 7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AE1E69-7BFE-4384-BB33-8E86748E260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81386" y="1347632"/>
            <a:ext cx="8445314" cy="720582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4803A342-92CE-453D-AD05-3FD4E02EEDA7}"/>
              </a:ext>
            </a:extLst>
          </p:cNvPr>
          <p:cNvGrpSpPr/>
          <p:nvPr/>
        </p:nvGrpSpPr>
        <p:grpSpPr>
          <a:xfrm>
            <a:off x="457200" y="1338105"/>
            <a:ext cx="17373600" cy="7215348"/>
            <a:chOff x="1143000" y="1338105"/>
            <a:chExt cx="17373600" cy="7215348"/>
          </a:xfrm>
        </p:grpSpPr>
        <p:pic>
          <p:nvPicPr>
            <p:cNvPr id="75" name="Picture 74" descr="A picture containing text, electronics&#10;&#10;Description automatically generated">
              <a:extLst>
                <a:ext uri="{FF2B5EF4-FFF2-40B4-BE49-F238E27FC236}">
                  <a16:creationId xmlns:a16="http://schemas.microsoft.com/office/drawing/2014/main" id="{DDF7560C-B074-49DC-929F-4C296E1F32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62" r="8970" b="25506"/>
            <a:stretch/>
          </p:blipFill>
          <p:spPr>
            <a:xfrm>
              <a:off x="1143000" y="1338105"/>
              <a:ext cx="8445314" cy="721534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40E8B5-C145-4140-9E59-E0B53522E28F}"/>
                </a:ext>
              </a:extLst>
            </p:cNvPr>
            <p:cNvSpPr txBox="1"/>
            <p:nvPr/>
          </p:nvSpPr>
          <p:spPr>
            <a:xfrm>
              <a:off x="1293400" y="2400300"/>
              <a:ext cx="7848600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Chef has to travel to another place. For this, he can avail any one of two cab services.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The first cab service charges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 rupees.</a:t>
              </a:r>
            </a:p>
            <a:p>
              <a:pPr marL="457200" indent="-457200" algn="just">
                <a:buFont typeface="Arial" panose="020B0604020202020204" pitchFamily="34" charset="0"/>
                <a:buChar char="•"/>
              </a:pPr>
              <a:r>
                <a:rPr lang="en-US" sz="3200" dirty="0">
                  <a:solidFill>
                    <a:schemeClr val="bg1"/>
                  </a:solidFill>
                </a:rPr>
                <a:t>The second cab service charges </a:t>
              </a:r>
              <a:r>
                <a:rPr lang="en-US" sz="3200" dirty="0">
                  <a:solidFill>
                    <a:srgbClr val="00B050"/>
                  </a:solidFill>
                </a:rPr>
                <a:t>Y</a:t>
              </a:r>
              <a:r>
                <a:rPr lang="en-US" sz="3200" dirty="0">
                  <a:solidFill>
                    <a:schemeClr val="bg1"/>
                  </a:solidFill>
                </a:rPr>
                <a:t> rupees.</a:t>
              </a:r>
            </a:p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Chef wants to spend the minimum amount of money. Which cab service should Chef take?</a:t>
              </a:r>
            </a:p>
            <a:p>
              <a:pPr algn="just"/>
              <a:endParaRPr lang="en-US" sz="3200" dirty="0">
                <a:solidFill>
                  <a:schemeClr val="accent6"/>
                </a:solidFill>
              </a:endParaRPr>
            </a:p>
            <a:p>
              <a:pPr algn="just"/>
              <a:r>
                <a:rPr lang="en-US" sz="3200" dirty="0">
                  <a:solidFill>
                    <a:schemeClr val="accent6"/>
                  </a:solidFill>
                </a:rPr>
                <a:t>Output FIRST if the first cab service is cheaper, output SECOND if the second cab service is cheaper, output ANY if both cab services have the same price.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A74070B-523E-44F1-B53C-B36BF22CD66C}"/>
                </a:ext>
              </a:extLst>
            </p:cNvPr>
            <p:cNvSpPr txBox="1"/>
            <p:nvPr/>
          </p:nvSpPr>
          <p:spPr>
            <a:xfrm>
              <a:off x="10668000" y="2476500"/>
              <a:ext cx="7848600" cy="6001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200" dirty="0">
                  <a:solidFill>
                    <a:schemeClr val="bg1"/>
                  </a:solidFill>
                </a:rPr>
                <a:t>Chef's current rating is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, and he wants to improve it. It is generally recommended that a person with rating </a:t>
              </a:r>
              <a:r>
                <a:rPr lang="en-US" sz="3200" dirty="0">
                  <a:solidFill>
                    <a:srgbClr val="FF0000"/>
                  </a:solidFill>
                </a:rPr>
                <a:t>X</a:t>
              </a:r>
              <a:r>
                <a:rPr lang="en-US" sz="3200" dirty="0">
                  <a:solidFill>
                    <a:schemeClr val="bg1"/>
                  </a:solidFill>
                </a:rPr>
                <a:t> should solve problems whose difficulty lies in the range [X, X+200], </a:t>
              </a:r>
              <a:r>
                <a:rPr lang="en-US" sz="3200" dirty="0" err="1">
                  <a:solidFill>
                    <a:schemeClr val="bg1"/>
                  </a:solidFill>
                </a:rPr>
                <a:t>i.e</a:t>
              </a:r>
              <a:r>
                <a:rPr lang="en-US" sz="3200" dirty="0">
                  <a:solidFill>
                    <a:schemeClr val="bg1"/>
                  </a:solidFill>
                </a:rPr>
                <a:t>, problems whose difficulty is at least X and at most X+200. You find out that Chef is currently solving problems with a difficulty of Y. Is Chef following the recommended practice or not? </a:t>
              </a:r>
            </a:p>
            <a:p>
              <a:pPr algn="just"/>
              <a:r>
                <a:rPr lang="en-US" sz="3200" dirty="0">
                  <a:solidFill>
                    <a:schemeClr val="accent6"/>
                  </a:solidFill>
                </a:rPr>
                <a:t>output on a new line YES if Chef is following the recommended practice style, and NO otherwise.</a:t>
              </a:r>
            </a:p>
          </p:txBody>
        </p:sp>
      </p:grpSp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D3966DB2-2D3B-4B19-ACAA-5A2EA83A3A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864488"/>
              </p:ext>
            </p:extLst>
          </p:nvPr>
        </p:nvGraphicFramePr>
        <p:xfrm>
          <a:off x="1441357" y="8689340"/>
          <a:ext cx="6477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71186641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323374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7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30, 65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FIRST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6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12, 12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28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10, 5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SECOND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89347"/>
                  </a:ext>
                </a:extLst>
              </a:tr>
            </a:tbl>
          </a:graphicData>
        </a:graphic>
      </p:graphicFrame>
      <p:graphicFrame>
        <p:nvGraphicFramePr>
          <p:cNvPr id="77" name="Table 13">
            <a:extLst>
              <a:ext uri="{FF2B5EF4-FFF2-40B4-BE49-F238E27FC236}">
                <a16:creationId xmlns:a16="http://schemas.microsoft.com/office/drawing/2014/main" id="{3FC43B80-D3F0-4013-8FE4-6FB2198DA9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183814"/>
              </p:ext>
            </p:extLst>
          </p:nvPr>
        </p:nvGraphicFramePr>
        <p:xfrm>
          <a:off x="10765543" y="8806569"/>
          <a:ext cx="6477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38500">
                  <a:extLst>
                    <a:ext uri="{9D8B030D-6E8A-4147-A177-3AD203B41FA5}">
                      <a16:colId xmlns:a16="http://schemas.microsoft.com/office/drawing/2014/main" val="3711866411"/>
                    </a:ext>
                  </a:extLst>
                </a:gridCol>
                <a:gridCol w="3238500">
                  <a:extLst>
                    <a:ext uri="{9D8B030D-6E8A-4147-A177-3AD203B41FA5}">
                      <a16:colId xmlns:a16="http://schemas.microsoft.com/office/drawing/2014/main" val="32337418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37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1300, 1500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09624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1201, 1400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128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8673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451340" y="2367797"/>
            <a:ext cx="909254" cy="90925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451340" y="4308301"/>
            <a:ext cx="909254" cy="9092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451340" y="6248806"/>
            <a:ext cx="909254" cy="9092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451340" y="8189311"/>
            <a:ext cx="909254" cy="90925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AutoShape 14"/>
          <p:cNvSpPr/>
          <p:nvPr/>
        </p:nvSpPr>
        <p:spPr>
          <a:xfrm>
            <a:off x="10935283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5" name="AutoShape 15"/>
          <p:cNvSpPr/>
          <p:nvPr/>
        </p:nvSpPr>
        <p:spPr>
          <a:xfrm>
            <a:off x="10935283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6" name="AutoShape 16"/>
          <p:cNvSpPr/>
          <p:nvPr/>
        </p:nvSpPr>
        <p:spPr>
          <a:xfrm flipV="1">
            <a:off x="7171693" y="5709367"/>
            <a:ext cx="4334508" cy="32525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 rot="-5400000">
            <a:off x="7994708" y="5709368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AutoShape 18"/>
          <p:cNvSpPr/>
          <p:nvPr/>
        </p:nvSpPr>
        <p:spPr>
          <a:xfrm>
            <a:off x="11478379" y="4715303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9" name="AutoShape 19"/>
          <p:cNvSpPr/>
          <p:nvPr/>
        </p:nvSpPr>
        <p:spPr>
          <a:xfrm>
            <a:off x="11478379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20" name="AutoShape 20"/>
          <p:cNvSpPr/>
          <p:nvPr/>
        </p:nvSpPr>
        <p:spPr>
          <a:xfrm rot="-5400000">
            <a:off x="10512135" y="5680365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1" name="Group 21"/>
          <p:cNvGrpSpPr/>
          <p:nvPr/>
        </p:nvGrpSpPr>
        <p:grpSpPr>
          <a:xfrm>
            <a:off x="5431063" y="2367797"/>
            <a:ext cx="909254" cy="909254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CD82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5431063" y="4308301"/>
            <a:ext cx="909254" cy="909254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FEA5A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5431063" y="6248806"/>
            <a:ext cx="909254" cy="909254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BDEAC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5431063" y="8189311"/>
            <a:ext cx="909254" cy="90925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FD3C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6500801" y="2822424"/>
            <a:ext cx="13036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6500801" y="8620125"/>
            <a:ext cx="1341782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 rot="-5400000">
            <a:off x="4893725" y="5715870"/>
            <a:ext cx="5869139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6500801" y="4739116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6500801" y="6679620"/>
            <a:ext cx="670891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oval" w="lg" len="lg"/>
            <a:tailEnd type="none" w="sm" len="sm"/>
          </a:ln>
        </p:spPr>
      </p:sp>
      <p:sp>
        <p:nvSpPr>
          <p:cNvPr id="38" name="AutoShape 38"/>
          <p:cNvSpPr/>
          <p:nvPr/>
        </p:nvSpPr>
        <p:spPr>
          <a:xfrm rot="-5400000">
            <a:off x="6168735" y="5709368"/>
            <a:ext cx="1988130" cy="0"/>
          </a:xfrm>
          <a:prstGeom prst="line">
            <a:avLst/>
          </a:prstGeom>
          <a:ln w="47625" cap="flat">
            <a:solidFill>
              <a:srgbClr val="3C567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9" name="Group 39"/>
          <p:cNvGrpSpPr/>
          <p:nvPr/>
        </p:nvGrpSpPr>
        <p:grpSpPr>
          <a:xfrm>
            <a:off x="8395715" y="4750110"/>
            <a:ext cx="1966141" cy="1966141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ECF0F3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841813" y="5198221"/>
            <a:ext cx="1073947" cy="106992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722465" cy="688986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82767" y="9590677"/>
            <a:ext cx="1722465" cy="688986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15352" y="34383"/>
            <a:ext cx="1722465" cy="688986"/>
          </a:xfrm>
          <a:prstGeom prst="rect">
            <a:avLst/>
          </a:prstGeom>
        </p:spPr>
      </p:pic>
      <p:grpSp>
        <p:nvGrpSpPr>
          <p:cNvPr id="46" name="Group 46"/>
          <p:cNvGrpSpPr/>
          <p:nvPr/>
        </p:nvGrpSpPr>
        <p:grpSpPr>
          <a:xfrm>
            <a:off x="5062465" y="459250"/>
            <a:ext cx="8212887" cy="1255697"/>
            <a:chOff x="0" y="0"/>
            <a:chExt cx="2163065" cy="330719"/>
          </a:xfrm>
        </p:grpSpPr>
        <p:sp>
          <p:nvSpPr>
            <p:cNvPr id="47" name="Freeform 47"/>
            <p:cNvSpPr/>
            <p:nvPr/>
          </p:nvSpPr>
          <p:spPr>
            <a:xfrm>
              <a:off x="203200" y="-60198"/>
              <a:ext cx="1756665" cy="451115"/>
            </a:xfrm>
            <a:custGeom>
              <a:avLst/>
              <a:gdLst/>
              <a:ahLst/>
              <a:cxnLst/>
              <a:rect l="l" t="t" r="r" b="b"/>
              <a:pathLst>
                <a:path w="1756665" h="451115">
                  <a:moveTo>
                    <a:pt x="1756665" y="60198"/>
                  </a:moveTo>
                  <a:cubicBezTo>
                    <a:pt x="1672374" y="0"/>
                    <a:pt x="1556293" y="12838"/>
                    <a:pt x="1487194" y="90000"/>
                  </a:cubicBezTo>
                  <a:cubicBezTo>
                    <a:pt x="1418095" y="167163"/>
                    <a:pt x="1418095" y="283952"/>
                    <a:pt x="1487194" y="361114"/>
                  </a:cubicBezTo>
                  <a:cubicBezTo>
                    <a:pt x="1556293" y="438277"/>
                    <a:pt x="1672374" y="451115"/>
                    <a:pt x="1756665" y="390917"/>
                  </a:cubicBezTo>
                  <a:lnTo>
                    <a:pt x="0" y="390917"/>
                  </a:lnTo>
                  <a:cubicBezTo>
                    <a:pt x="84291" y="451115"/>
                    <a:pt x="200372" y="438277"/>
                    <a:pt x="269471" y="361114"/>
                  </a:cubicBezTo>
                  <a:cubicBezTo>
                    <a:pt x="338570" y="283952"/>
                    <a:pt x="338570" y="167163"/>
                    <a:pt x="269471" y="90000"/>
                  </a:cubicBezTo>
                  <a:cubicBezTo>
                    <a:pt x="200372" y="12838"/>
                    <a:pt x="84291" y="0"/>
                    <a:pt x="0" y="60198"/>
                  </a:cubicBezTo>
                  <a:close/>
                </a:path>
              </a:pathLst>
            </a:custGeom>
            <a:solidFill>
              <a:srgbClr val="5CB7A1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57150"/>
              <a:ext cx="8128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9"/>
                </a:lnSpc>
              </a:pPr>
              <a:endParaRPr/>
            </a:p>
          </p:txBody>
        </p:sp>
      </p:grpSp>
      <p:pic>
        <p:nvPicPr>
          <p:cNvPr id="49" name="Picture 49"/>
          <p:cNvPicPr>
            <a:picLocks noChangeAspect="1"/>
          </p:cNvPicPr>
          <p:nvPr/>
        </p:nvPicPr>
        <p:blipFill>
          <a:blip r:embed="rId6"/>
          <a:srcRect l="16046" t="33855" r="14209" b="32756"/>
          <a:stretch>
            <a:fillRect/>
          </a:stretch>
        </p:blipFill>
        <p:spPr>
          <a:xfrm>
            <a:off x="15795965" y="9127139"/>
            <a:ext cx="2482510" cy="1188436"/>
          </a:xfrm>
          <a:prstGeom prst="rect">
            <a:avLst/>
          </a:prstGeom>
        </p:spPr>
      </p:pic>
      <p:sp>
        <p:nvSpPr>
          <p:cNvPr id="51" name="TextBox 51"/>
          <p:cNvSpPr txBox="1"/>
          <p:nvPr/>
        </p:nvSpPr>
        <p:spPr>
          <a:xfrm>
            <a:off x="12593192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05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2593192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06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2593192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2593192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08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682452" y="2512226"/>
            <a:ext cx="4635091" cy="569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For and While Loop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572915" y="2524926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01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572915" y="4465431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02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572915" y="6405935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03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5572915" y="8346440"/>
            <a:ext cx="625549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160">
                <a:solidFill>
                  <a:srgbClr val="FFFFFF"/>
                </a:solidFill>
                <a:latin typeface="Barlow Bold"/>
              </a:rPr>
              <a:t>04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-41162" y="8127682"/>
            <a:ext cx="5338082" cy="9848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3200" spc="118" dirty="0">
                <a:solidFill>
                  <a:srgbClr val="3C5679"/>
                </a:solidFill>
                <a:latin typeface="Barlow Bold"/>
              </a:rPr>
              <a:t>Create account in </a:t>
            </a:r>
            <a:r>
              <a:rPr lang="en-US" sz="3200" spc="118" dirty="0" err="1">
                <a:solidFill>
                  <a:srgbClr val="3C5679"/>
                </a:solidFill>
                <a:latin typeface="Barlow Bold"/>
              </a:rPr>
              <a:t>CodeChef</a:t>
            </a:r>
            <a:r>
              <a:rPr lang="en-US" sz="3200" spc="118" dirty="0">
                <a:solidFill>
                  <a:srgbClr val="3C5679"/>
                </a:solidFill>
                <a:latin typeface="Barlow Bold"/>
              </a:rPr>
              <a:t> and </a:t>
            </a:r>
            <a:r>
              <a:rPr lang="en-US" sz="3200" spc="118" dirty="0" err="1">
                <a:solidFill>
                  <a:srgbClr val="3C5679"/>
                </a:solidFill>
                <a:latin typeface="Barlow Bold"/>
              </a:rPr>
              <a:t>Codeforces</a:t>
            </a:r>
            <a:endParaRPr lang="en-US" sz="3200" spc="118" dirty="0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65" name="TextBox 65"/>
          <p:cNvSpPr txBox="1"/>
          <p:nvPr/>
        </p:nvSpPr>
        <p:spPr>
          <a:xfrm>
            <a:off x="13455227" y="6286686"/>
            <a:ext cx="4635091" cy="57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2800" spc="118" dirty="0">
                <a:solidFill>
                  <a:srgbClr val="3C5679"/>
                </a:solidFill>
                <a:latin typeface="Barlow Bold"/>
              </a:rPr>
              <a:t>Assignment of Week – 02</a:t>
            </a:r>
          </a:p>
        </p:txBody>
      </p:sp>
      <p:grpSp>
        <p:nvGrpSpPr>
          <p:cNvPr id="66" name="Group 66"/>
          <p:cNvGrpSpPr/>
          <p:nvPr/>
        </p:nvGrpSpPr>
        <p:grpSpPr>
          <a:xfrm>
            <a:off x="240928" y="1028700"/>
            <a:ext cx="787772" cy="560539"/>
            <a:chOff x="0" y="0"/>
            <a:chExt cx="1050363" cy="747385"/>
          </a:xfrm>
        </p:grpSpPr>
        <p:sp>
          <p:nvSpPr>
            <p:cNvPr id="67" name="AutoShape 67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68" name="TextBox 68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10</a:t>
              </a:r>
            </a:p>
          </p:txBody>
        </p:sp>
      </p:grpSp>
      <p:sp>
        <p:nvSpPr>
          <p:cNvPr id="70" name="TextBox 65">
            <a:extLst>
              <a:ext uri="{FF2B5EF4-FFF2-40B4-BE49-F238E27FC236}">
                <a16:creationId xmlns:a16="http://schemas.microsoft.com/office/drawing/2014/main" id="{E4E43F13-F74B-4045-A0B8-C95ECF304273}"/>
              </a:ext>
            </a:extLst>
          </p:cNvPr>
          <p:cNvSpPr txBox="1"/>
          <p:nvPr/>
        </p:nvSpPr>
        <p:spPr>
          <a:xfrm>
            <a:off x="13523765" y="4255413"/>
            <a:ext cx="463509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spc="118" dirty="0">
                <a:solidFill>
                  <a:srgbClr val="3C5679"/>
                </a:solidFill>
                <a:latin typeface="Barlow Bold"/>
              </a:rPr>
              <a:t>Solve Your First Problem in online Judge</a:t>
            </a:r>
          </a:p>
        </p:txBody>
      </p:sp>
      <p:sp>
        <p:nvSpPr>
          <p:cNvPr id="71" name="TextBox 60">
            <a:extLst>
              <a:ext uri="{FF2B5EF4-FFF2-40B4-BE49-F238E27FC236}">
                <a16:creationId xmlns:a16="http://schemas.microsoft.com/office/drawing/2014/main" id="{6D2B9EC2-072C-4402-922B-A73AE943547B}"/>
              </a:ext>
            </a:extLst>
          </p:cNvPr>
          <p:cNvSpPr txBox="1"/>
          <p:nvPr/>
        </p:nvSpPr>
        <p:spPr>
          <a:xfrm>
            <a:off x="-41162" y="4152900"/>
            <a:ext cx="5338082" cy="1138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3699" spc="118" dirty="0">
                <a:solidFill>
                  <a:srgbClr val="3C5679"/>
                </a:solidFill>
                <a:latin typeface="Barlow Bold"/>
              </a:rPr>
              <a:t>Break and Continue Statement</a:t>
            </a:r>
          </a:p>
        </p:txBody>
      </p:sp>
      <p:sp>
        <p:nvSpPr>
          <p:cNvPr id="72" name="TextBox 60">
            <a:extLst>
              <a:ext uri="{FF2B5EF4-FFF2-40B4-BE49-F238E27FC236}">
                <a16:creationId xmlns:a16="http://schemas.microsoft.com/office/drawing/2014/main" id="{73FFA397-B38E-44A9-8149-ED6CB9C8C947}"/>
              </a:ext>
            </a:extLst>
          </p:cNvPr>
          <p:cNvSpPr txBox="1"/>
          <p:nvPr/>
        </p:nvSpPr>
        <p:spPr>
          <a:xfrm>
            <a:off x="-82277" y="6534894"/>
            <a:ext cx="5338082" cy="492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/>
            <a:r>
              <a:rPr lang="en-US" sz="3200" spc="118" dirty="0">
                <a:solidFill>
                  <a:srgbClr val="3C5679"/>
                </a:solidFill>
                <a:latin typeface="Barlow Bold"/>
              </a:rPr>
              <a:t>P.P – 5.20</a:t>
            </a:r>
          </a:p>
        </p:txBody>
      </p:sp>
      <p:sp>
        <p:nvSpPr>
          <p:cNvPr id="73" name="TextBox 65">
            <a:extLst>
              <a:ext uri="{FF2B5EF4-FFF2-40B4-BE49-F238E27FC236}">
                <a16:creationId xmlns:a16="http://schemas.microsoft.com/office/drawing/2014/main" id="{36BA1F70-C83A-4018-A07A-C69763F5E9DE}"/>
              </a:ext>
            </a:extLst>
          </p:cNvPr>
          <p:cNvSpPr txBox="1"/>
          <p:nvPr/>
        </p:nvSpPr>
        <p:spPr>
          <a:xfrm>
            <a:off x="13487400" y="2324100"/>
            <a:ext cx="4635091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spc="118" dirty="0">
                <a:solidFill>
                  <a:srgbClr val="3C5679"/>
                </a:solidFill>
                <a:latin typeface="Barlow Bold"/>
              </a:rPr>
              <a:t>Introduction with </a:t>
            </a:r>
            <a:r>
              <a:rPr lang="en-US" sz="2800" spc="118" dirty="0" err="1">
                <a:solidFill>
                  <a:srgbClr val="3C5679"/>
                </a:solidFill>
                <a:latin typeface="Barlow Bold"/>
              </a:rPr>
              <a:t>CodeChef</a:t>
            </a:r>
            <a:r>
              <a:rPr lang="en-US" sz="2800" spc="118" dirty="0">
                <a:solidFill>
                  <a:srgbClr val="3C5679"/>
                </a:solidFill>
                <a:latin typeface="Barlow Bold"/>
              </a:rPr>
              <a:t> and </a:t>
            </a:r>
            <a:r>
              <a:rPr lang="en-US" sz="2800" spc="118" dirty="0" err="1">
                <a:solidFill>
                  <a:srgbClr val="3C5679"/>
                </a:solidFill>
                <a:latin typeface="Barlow Bold"/>
              </a:rPr>
              <a:t>Codeforces</a:t>
            </a:r>
            <a:endParaRPr lang="en-US" sz="2800" spc="118" dirty="0">
              <a:solidFill>
                <a:srgbClr val="3C5679"/>
              </a:solidFill>
              <a:latin typeface="Barlow Bold"/>
            </a:endParaRPr>
          </a:p>
        </p:txBody>
      </p:sp>
      <p:sp>
        <p:nvSpPr>
          <p:cNvPr id="69" name="TextBox 65">
            <a:extLst>
              <a:ext uri="{FF2B5EF4-FFF2-40B4-BE49-F238E27FC236}">
                <a16:creationId xmlns:a16="http://schemas.microsoft.com/office/drawing/2014/main" id="{C1AC6ED1-8F8B-457B-B5B6-51C171C2EEAE}"/>
              </a:ext>
            </a:extLst>
          </p:cNvPr>
          <p:cNvSpPr txBox="1"/>
          <p:nvPr/>
        </p:nvSpPr>
        <p:spPr>
          <a:xfrm>
            <a:off x="13441780" y="8267700"/>
            <a:ext cx="4635091" cy="5719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79"/>
              </a:lnSpc>
            </a:pPr>
            <a:r>
              <a:rPr lang="en-US" sz="2800" spc="118" dirty="0">
                <a:solidFill>
                  <a:srgbClr val="3C5679"/>
                </a:solidFill>
                <a:latin typeface="Barlow Bold"/>
              </a:rPr>
              <a:t>Take relax.</a:t>
            </a: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844A488-5883-469A-8BB6-72ED5DA863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  <p:sp>
        <p:nvSpPr>
          <p:cNvPr id="75" name="TextBox 50">
            <a:extLst>
              <a:ext uri="{FF2B5EF4-FFF2-40B4-BE49-F238E27FC236}">
                <a16:creationId xmlns:a16="http://schemas.microsoft.com/office/drawing/2014/main" id="{4809C6E7-883B-4BD3-834C-CA08F3A8BCD8}"/>
              </a:ext>
            </a:extLst>
          </p:cNvPr>
          <p:cNvSpPr txBox="1"/>
          <p:nvPr/>
        </p:nvSpPr>
        <p:spPr>
          <a:xfrm>
            <a:off x="6173305" y="511348"/>
            <a:ext cx="5975965" cy="1169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3800" spc="121" dirty="0">
                <a:solidFill>
                  <a:srgbClr val="FFFFFF"/>
                </a:solidFill>
                <a:latin typeface="Barlow Bold"/>
              </a:rPr>
              <a:t>Today's Agenda</a:t>
            </a:r>
          </a:p>
          <a:p>
            <a:pPr algn="ctr">
              <a:spcBef>
                <a:spcPct val="0"/>
              </a:spcBef>
            </a:pPr>
            <a:r>
              <a:rPr lang="en-US" sz="3800" spc="121" dirty="0">
                <a:solidFill>
                  <a:srgbClr val="FFFFFF"/>
                </a:solidFill>
                <a:latin typeface="Barlow Bold"/>
              </a:rPr>
              <a:t>Class - 03</a:t>
            </a:r>
          </a:p>
        </p:txBody>
      </p:sp>
    </p:spTree>
    <p:extLst>
      <p:ext uri="{BB962C8B-B14F-4D97-AF65-F5344CB8AC3E}">
        <p14:creationId xmlns:p14="http://schemas.microsoft.com/office/powerpoint/2010/main" val="387430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12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range()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141386-596D-4646-90F1-A83741D3A3AF}"/>
              </a:ext>
            </a:extLst>
          </p:cNvPr>
          <p:cNvSpPr txBox="1"/>
          <p:nvPr/>
        </p:nvSpPr>
        <p:spPr>
          <a:xfrm>
            <a:off x="1433472" y="2994127"/>
            <a:ext cx="135099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range(starting, </a:t>
            </a:r>
            <a:r>
              <a:rPr lang="en-US" sz="4400" dirty="0">
                <a:solidFill>
                  <a:srgbClr val="FF0000"/>
                </a:solidFill>
              </a:rPr>
              <a:t>condition</a:t>
            </a:r>
            <a:r>
              <a:rPr lang="en-US" sz="4400" dirty="0"/>
              <a:t>, </a:t>
            </a:r>
            <a:r>
              <a:rPr lang="en-US" sz="4400" dirty="0">
                <a:solidFill>
                  <a:srgbClr val="00B050"/>
                </a:solidFill>
              </a:rPr>
              <a:t>increasing or decreasing</a:t>
            </a:r>
            <a:r>
              <a:rPr lang="en-US" sz="4400" dirty="0"/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B6B1A0-AA9B-44C5-B999-9EF836C34839}"/>
              </a:ext>
            </a:extLst>
          </p:cNvPr>
          <p:cNvSpPr txBox="1"/>
          <p:nvPr/>
        </p:nvSpPr>
        <p:spPr>
          <a:xfrm>
            <a:off x="1433472" y="4154150"/>
            <a:ext cx="9144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/>
              <a:t>Or,</a:t>
            </a:r>
          </a:p>
          <a:p>
            <a:r>
              <a:rPr lang="en-US" sz="4400" dirty="0"/>
              <a:t>range(starting, </a:t>
            </a:r>
            <a:r>
              <a:rPr lang="en-US" sz="4400" dirty="0">
                <a:solidFill>
                  <a:srgbClr val="FF0000"/>
                </a:solidFill>
              </a:rPr>
              <a:t>condition</a:t>
            </a:r>
            <a:r>
              <a:rPr lang="en-US" sz="4400" dirty="0"/>
              <a:t>)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727DED22-4452-45E3-AA3C-A1A0A09B985C}"/>
              </a:ext>
            </a:extLst>
          </p:cNvPr>
          <p:cNvSpPr/>
          <p:nvPr/>
        </p:nvSpPr>
        <p:spPr>
          <a:xfrm>
            <a:off x="3429000" y="1945849"/>
            <a:ext cx="914400" cy="9202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3A2A821-F91F-4648-8505-CA966C40B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41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7037E-6 L 0.11762 -0.00247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77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7037E-6 L 0.32917 -0.00787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58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13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for loop – 01 - Increasing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FCE60B-3B93-4023-A1F1-C18B4010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213036" y="1430454"/>
            <a:ext cx="8445314" cy="7215348"/>
          </a:xfrm>
          <a:prstGeom prst="rect">
            <a:avLst/>
          </a:prstGeom>
        </p:spPr>
      </p:pic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66486" y="1430454"/>
            <a:ext cx="8445314" cy="72153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8077190-360D-4FF4-A01F-3102E800B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0" y="3086100"/>
            <a:ext cx="7269705" cy="1473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BDB98D-FB2B-4919-85A0-0BC87541B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1294" y="2883480"/>
            <a:ext cx="7421611" cy="167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83DCF88-9FF0-45B5-90F6-DD370364B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2705100"/>
            <a:ext cx="8077200" cy="403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E6D039-7FB9-4EED-B472-15AC47E8AD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6803" y="7096066"/>
            <a:ext cx="2483094" cy="1476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C88158-F3D7-4619-9C5D-C572EA6EEA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60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14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for loop – 02 – Decreasing(</a:t>
            </a:r>
            <a:r>
              <a:rPr lang="en-US" sz="5400" dirty="0" err="1">
                <a:solidFill>
                  <a:srgbClr val="6D0FF2"/>
                </a:solidFill>
                <a:latin typeface="Open Sauce SemiBold Bold"/>
              </a:rPr>
              <a:t>i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)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FCE60B-3B93-4023-A1F1-C18B4010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213036" y="1430454"/>
            <a:ext cx="8445314" cy="7215348"/>
          </a:xfrm>
          <a:prstGeom prst="rect">
            <a:avLst/>
          </a:prstGeom>
        </p:spPr>
      </p:pic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66486" y="1430454"/>
            <a:ext cx="8445314" cy="7215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D0DE4-C7F8-44E8-9BFE-BCBECBD9E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762"/>
          <a:stretch/>
        </p:blipFill>
        <p:spPr>
          <a:xfrm>
            <a:off x="9967242" y="3086100"/>
            <a:ext cx="8015958" cy="1524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6625F60-D8B6-4861-977A-DE27FA5A57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508" y="2705100"/>
            <a:ext cx="7529285" cy="381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57873C5-880F-43E6-AC0D-F197ED9E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0835" y="6485965"/>
            <a:ext cx="4095029" cy="208302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5C7F17-2F3C-4A98-83B0-752E2F4CBD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96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15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for loop – 03 – Decreasing(ii)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FCE60B-3B93-4023-A1F1-C18B4010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213036" y="1430454"/>
            <a:ext cx="8445314" cy="7215348"/>
          </a:xfrm>
          <a:prstGeom prst="rect">
            <a:avLst/>
          </a:prstGeom>
        </p:spPr>
      </p:pic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66486" y="1430454"/>
            <a:ext cx="8445314" cy="721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692BFF-BBFA-4AAB-A148-E44F33722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467" y="2705100"/>
            <a:ext cx="7951801" cy="381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C2F135-BB5A-48BF-878F-31DDD98FE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2200" y="2857500"/>
            <a:ext cx="7744688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31342FC-4C28-4A90-B7F8-D014BA4CF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6698" y="5880486"/>
            <a:ext cx="1563303" cy="2270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2300299-4F73-4FAF-A21C-8114A64175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6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16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for loop – 03 – [Array Concept]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FCE60B-3B93-4023-A1F1-C18B4010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213036" y="1430454"/>
            <a:ext cx="8445314" cy="7215348"/>
          </a:xfrm>
          <a:prstGeom prst="rect">
            <a:avLst/>
          </a:prstGeom>
        </p:spPr>
      </p:pic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66486" y="1430454"/>
            <a:ext cx="8445314" cy="7215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41CDE2-9D00-4695-8F07-BADB4C1A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0" y="2628900"/>
            <a:ext cx="6704458" cy="19377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C45A9F5-038F-49A9-87FB-40A11AFCF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1800" y="5051303"/>
            <a:ext cx="1295400" cy="3368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D430643-1924-40CE-ADA5-12DBACBB8E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467" y="2844816"/>
            <a:ext cx="7838278" cy="44322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AC9D6E-4238-4A62-B3FA-0532A473CB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3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17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while loop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Picture 2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74FCE60B-3B93-4023-A1F1-C18B401059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213036" y="1430454"/>
            <a:ext cx="8445314" cy="7215348"/>
          </a:xfrm>
          <a:prstGeom prst="rect">
            <a:avLst/>
          </a:prstGeom>
        </p:spPr>
      </p:pic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9766486" y="1430454"/>
            <a:ext cx="8445314" cy="721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BC7CE-FD89-4270-85B3-2B3BF582DE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05100"/>
            <a:ext cx="6730814" cy="55233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7269E9-7C2E-41CB-8228-A85C093098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4600" y="2707341"/>
            <a:ext cx="6259287" cy="3429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1DABCF-4FEC-499E-9E06-3B3A780E2C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76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18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0070C0"/>
                </a:solidFill>
                <a:latin typeface="Open Sauce SemiBold Bold"/>
              </a:rPr>
              <a:t>Break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 Statement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5334000" y="1416533"/>
            <a:ext cx="8445314" cy="72153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16CA85B-71A3-4FB7-87A6-716CBBE6E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714" y="2691179"/>
            <a:ext cx="7473895" cy="34494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76C541-D4F8-483C-8714-E76CCFAD7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1000" y="5252683"/>
            <a:ext cx="990600" cy="29534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16B513-D18F-4481-A636-33E8A8F4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19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lse-If in Python – Python If Statement Example Syntax">
            <a:extLst>
              <a:ext uri="{FF2B5EF4-FFF2-40B4-BE49-F238E27FC236}">
                <a16:creationId xmlns:a16="http://schemas.microsoft.com/office/drawing/2014/main" id="{30DF53CE-BA4E-477D-86FF-5745DE36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A8424B4-F207-41F8-AB93-3A16184F64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800" y="1"/>
            <a:ext cx="2362200" cy="8987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2719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19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0070C0"/>
                </a:solidFill>
                <a:latin typeface="Open Sauce SemiBold Bold"/>
              </a:rPr>
              <a:t>Continue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 Statement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5334000" y="1416533"/>
            <a:ext cx="8445314" cy="72153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B581E1-AB75-48D5-A7F5-AE3E6FCAE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2886" y="2857500"/>
            <a:ext cx="6482914" cy="2981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B1A8FD2-7E50-4076-BE06-77EEE2469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2193" y="5194414"/>
            <a:ext cx="1207214" cy="30491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E30BF6-D025-427D-8082-909A010C81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11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20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loop with </a:t>
            </a:r>
            <a:r>
              <a:rPr lang="en-US" sz="5400" dirty="0">
                <a:solidFill>
                  <a:schemeClr val="tx2"/>
                </a:solidFill>
                <a:latin typeface="Open Sauce SemiBold Bold"/>
              </a:rPr>
              <a:t>Else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 Statement - 01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4038600" y="2019300"/>
            <a:ext cx="5378317" cy="34422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9103F2-D46C-4FB2-A34D-870FE5D5D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797970"/>
            <a:ext cx="5029200" cy="2133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51175C-EC3A-4B21-BBD8-16FCF21BB0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81"/>
          <a:stretch/>
        </p:blipFill>
        <p:spPr>
          <a:xfrm>
            <a:off x="5181600" y="6034897"/>
            <a:ext cx="3271186" cy="1687497"/>
          </a:xfrm>
          <a:prstGeom prst="rect">
            <a:avLst/>
          </a:prstGeom>
        </p:spPr>
      </p:pic>
      <p:pic>
        <p:nvPicPr>
          <p:cNvPr id="19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EDB497-1644-4DC6-B697-279C3A37E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0277494" y="2019300"/>
            <a:ext cx="5061083" cy="3442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FBC3812-106C-4E51-9968-D47F7D67A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200" y="2645570"/>
            <a:ext cx="4726312" cy="2143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FA42A95-818D-49C5-AC2D-1B60EA15EA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83951E-6 L 0.32309 -0.00092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21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loop with </a:t>
            </a:r>
            <a:r>
              <a:rPr lang="en-US" sz="5400" dirty="0">
                <a:solidFill>
                  <a:schemeClr val="tx2"/>
                </a:solidFill>
                <a:latin typeface="Open Sauce SemiBold Bold"/>
              </a:rPr>
              <a:t>Else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 Statement - 02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Picture 2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E0DAA939-F603-4D6C-B144-92CF46A0F6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4038600" y="2019300"/>
            <a:ext cx="5378317" cy="3442285"/>
          </a:xfrm>
          <a:prstGeom prst="rect">
            <a:avLst/>
          </a:prstGeom>
        </p:spPr>
      </p:pic>
      <p:pic>
        <p:nvPicPr>
          <p:cNvPr id="19" name="Picture 18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C0EDB497-1644-4DC6-B697-279C3A37E8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10277494" y="2019300"/>
            <a:ext cx="5061083" cy="34422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E7F1B7-C8B1-45FA-AD01-0F0D3A1CB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64" y="2733339"/>
            <a:ext cx="4744112" cy="24101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88985CB-3D06-4940-82EB-AE340D9EE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000" y="6159936"/>
            <a:ext cx="3589871" cy="11699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B17CEF7-8C73-4041-B106-EB58643FD7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8355" y="2711166"/>
            <a:ext cx="4799359" cy="245450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60A2361-F214-4E5D-AAA4-AB5588D83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87200" y="6101527"/>
            <a:ext cx="1932655" cy="11763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83496A-9498-4BE2-A3F3-8D35343B36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4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01218" cy="870702"/>
            <a:chOff x="685800" y="913296"/>
            <a:chExt cx="8201218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524000" y="913296"/>
              <a:ext cx="7293000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800" dirty="0">
                  <a:solidFill>
                    <a:srgbClr val="000000"/>
                  </a:solidFill>
                  <a:latin typeface="RoxboroughCF Bold"/>
                </a:rPr>
                <a:t>Practice Problem – 5.20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444" y="1355939"/>
            <a:ext cx="7112372" cy="861774"/>
            <a:chOff x="0" y="-94816"/>
            <a:chExt cx="9483162" cy="11490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76711" y="21519"/>
              <a:ext cx="605980" cy="80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your name 20 times using one printf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22</a:t>
              </a:r>
            </a:p>
          </p:txBody>
        </p:sp>
      </p:grpSp>
      <p:grpSp>
        <p:nvGrpSpPr>
          <p:cNvPr id="55" name="Group 19">
            <a:extLst>
              <a:ext uri="{FF2B5EF4-FFF2-40B4-BE49-F238E27FC236}">
                <a16:creationId xmlns:a16="http://schemas.microsoft.com/office/drawing/2014/main" id="{8E34047B-2C54-48EE-B759-B9E23D232E32}"/>
              </a:ext>
            </a:extLst>
          </p:cNvPr>
          <p:cNvGrpSpPr/>
          <p:nvPr/>
        </p:nvGrpSpPr>
        <p:grpSpPr>
          <a:xfrm>
            <a:off x="145839" y="9128820"/>
            <a:ext cx="7112372" cy="861774"/>
            <a:chOff x="0" y="-94816"/>
            <a:chExt cx="9483162" cy="1149032"/>
          </a:xfrm>
        </p:grpSpPr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D990799E-7F27-4212-829D-E0A8119CE795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761C0D3A-045B-4FB4-886B-13E6958A389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7" name="TextBox 22">
              <a:extLst>
                <a:ext uri="{FF2B5EF4-FFF2-40B4-BE49-F238E27FC236}">
                  <a16:creationId xmlns:a16="http://schemas.microsoft.com/office/drawing/2014/main" id="{D28B1FF1-8E9E-45D6-9642-A80AAB4A5C24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8</a:t>
              </a:r>
            </a:p>
          </p:txBody>
        </p:sp>
        <p:sp>
          <p:nvSpPr>
            <p:cNvPr id="58" name="TextBox 23">
              <a:extLst>
                <a:ext uri="{FF2B5EF4-FFF2-40B4-BE49-F238E27FC236}">
                  <a16:creationId xmlns:a16="http://schemas.microsoft.com/office/drawing/2014/main" id="{99FAC60A-0610-4BE0-BA8E-2100A35B4C31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all natural numbers in reverse (from n to 1)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Group 19">
            <a:extLst>
              <a:ext uri="{FF2B5EF4-FFF2-40B4-BE49-F238E27FC236}">
                <a16:creationId xmlns:a16="http://schemas.microsoft.com/office/drawing/2014/main" id="{83D7F512-07C9-430C-9B11-03537CFDD411}"/>
              </a:ext>
            </a:extLst>
          </p:cNvPr>
          <p:cNvGrpSpPr/>
          <p:nvPr/>
        </p:nvGrpSpPr>
        <p:grpSpPr>
          <a:xfrm>
            <a:off x="145839" y="2493229"/>
            <a:ext cx="7112372" cy="861774"/>
            <a:chOff x="0" y="-94816"/>
            <a:chExt cx="9483162" cy="1149032"/>
          </a:xfrm>
        </p:grpSpPr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52D315F2-5A64-4A4A-85C7-B4B89D64999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64" name="Freeform 21">
                <a:extLst>
                  <a:ext uri="{FF2B5EF4-FFF2-40B4-BE49-F238E27FC236}">
                    <a16:creationId xmlns:a16="http://schemas.microsoft.com/office/drawing/2014/main" id="{2F1BDE1C-F15E-4F0C-85A6-4C4DE06990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9DB0322A-73DA-4550-9E1C-7D7995721284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2</a:t>
              </a:r>
            </a:p>
          </p:txBody>
        </p:sp>
        <p:sp>
          <p:nvSpPr>
            <p:cNvPr id="63" name="TextBox 23">
              <a:extLst>
                <a:ext uri="{FF2B5EF4-FFF2-40B4-BE49-F238E27FC236}">
                  <a16:creationId xmlns:a16="http://schemas.microsoft.com/office/drawing/2014/main" id="{8AB76936-120B-4991-9F85-2BA30483241D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Calculate Sum of Natural Numbers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19">
            <a:extLst>
              <a:ext uri="{FF2B5EF4-FFF2-40B4-BE49-F238E27FC236}">
                <a16:creationId xmlns:a16="http://schemas.microsoft.com/office/drawing/2014/main" id="{6F974F07-699A-43D4-8832-5A4495F54E43}"/>
              </a:ext>
            </a:extLst>
          </p:cNvPr>
          <p:cNvGrpSpPr/>
          <p:nvPr/>
        </p:nvGrpSpPr>
        <p:grpSpPr>
          <a:xfrm>
            <a:off x="8763000" y="1514302"/>
            <a:ext cx="8009250" cy="719550"/>
            <a:chOff x="0" y="0"/>
            <a:chExt cx="10678999" cy="959400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8EF80A2F-605F-4FB6-B758-9BF4D3A0677C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69" name="Freeform 21">
                <a:extLst>
                  <a:ext uri="{FF2B5EF4-FFF2-40B4-BE49-F238E27FC236}">
                    <a16:creationId xmlns:a16="http://schemas.microsoft.com/office/drawing/2014/main" id="{D528BF4A-3EA7-418D-BB97-D0D4CF2348E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7" name="TextBox 22">
              <a:extLst>
                <a:ext uri="{FF2B5EF4-FFF2-40B4-BE49-F238E27FC236}">
                  <a16:creationId xmlns:a16="http://schemas.microsoft.com/office/drawing/2014/main" id="{0865CF4A-3427-47E8-9309-76256D24373F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9</a:t>
              </a:r>
            </a:p>
          </p:txBody>
        </p:sp>
        <p:sp>
          <p:nvSpPr>
            <p:cNvPr id="68" name="TextBox 23">
              <a:extLst>
                <a:ext uri="{FF2B5EF4-FFF2-40B4-BE49-F238E27FC236}">
                  <a16:creationId xmlns:a16="http://schemas.microsoft.com/office/drawing/2014/main" id="{CBDB94E5-48EE-4C92-BD0A-EFD520E4EE49}"/>
                </a:ext>
              </a:extLst>
            </p:cNvPr>
            <p:cNvSpPr txBox="1"/>
            <p:nvPr/>
          </p:nvSpPr>
          <p:spPr>
            <a:xfrm>
              <a:off x="1131829" y="246783"/>
              <a:ext cx="9547170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all alphabets from a to z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19">
            <a:extLst>
              <a:ext uri="{FF2B5EF4-FFF2-40B4-BE49-F238E27FC236}">
                <a16:creationId xmlns:a16="http://schemas.microsoft.com/office/drawing/2014/main" id="{D131FA59-0A64-4583-AD53-BD976FFCEB5F}"/>
              </a:ext>
            </a:extLst>
          </p:cNvPr>
          <p:cNvGrpSpPr/>
          <p:nvPr/>
        </p:nvGrpSpPr>
        <p:grpSpPr>
          <a:xfrm>
            <a:off x="202828" y="3617743"/>
            <a:ext cx="7112372" cy="861774"/>
            <a:chOff x="0" y="-94816"/>
            <a:chExt cx="9483162" cy="1149032"/>
          </a:xfrm>
        </p:grpSpPr>
        <p:grpSp>
          <p:nvGrpSpPr>
            <p:cNvPr id="71" name="Group 20">
              <a:extLst>
                <a:ext uri="{FF2B5EF4-FFF2-40B4-BE49-F238E27FC236}">
                  <a16:creationId xmlns:a16="http://schemas.microsoft.com/office/drawing/2014/main" id="{A7BBB47B-0BBA-429D-8013-588DBF2164E0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id="{C75B4AD3-D6E8-44CD-9EBF-5D1CD9AEC57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2" name="TextBox 22">
              <a:extLst>
                <a:ext uri="{FF2B5EF4-FFF2-40B4-BE49-F238E27FC236}">
                  <a16:creationId xmlns:a16="http://schemas.microsoft.com/office/drawing/2014/main" id="{DC2AB7B8-864C-496B-9068-C1515EC725A3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3</a:t>
              </a:r>
            </a:p>
          </p:txBody>
        </p:sp>
        <p:sp>
          <p:nvSpPr>
            <p:cNvPr id="73" name="TextBox 23">
              <a:extLst>
                <a:ext uri="{FF2B5EF4-FFF2-40B4-BE49-F238E27FC236}">
                  <a16:creationId xmlns:a16="http://schemas.microsoft.com/office/drawing/2014/main" id="{6C9F2E3E-0A31-478E-867E-5A77085C3478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Calculate Sum of 1 to 10 numbers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19">
            <a:extLst>
              <a:ext uri="{FF2B5EF4-FFF2-40B4-BE49-F238E27FC236}">
                <a16:creationId xmlns:a16="http://schemas.microsoft.com/office/drawing/2014/main" id="{80DAEFF6-EA2C-48D3-89E3-C60385DE1A34}"/>
              </a:ext>
            </a:extLst>
          </p:cNvPr>
          <p:cNvGrpSpPr/>
          <p:nvPr/>
        </p:nvGrpSpPr>
        <p:grpSpPr>
          <a:xfrm>
            <a:off x="147444" y="4755033"/>
            <a:ext cx="7110767" cy="861774"/>
            <a:chOff x="0" y="0"/>
            <a:chExt cx="9481022" cy="1149032"/>
          </a:xfrm>
        </p:grpSpPr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3A1AE0C7-E5D3-41AF-9476-7BE16423F74D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25AEC927-2156-41C8-9FCA-15AED4AE6C9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5C83A24F-116C-4ED8-8755-4AA7B476FDD4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4</a:t>
              </a:r>
            </a:p>
          </p:txBody>
        </p:sp>
        <p:sp>
          <p:nvSpPr>
            <p:cNvPr id="83" name="TextBox 23">
              <a:extLst>
                <a:ext uri="{FF2B5EF4-FFF2-40B4-BE49-F238E27FC236}">
                  <a16:creationId xmlns:a16="http://schemas.microsoft.com/office/drawing/2014/main" id="{E388F4B1-25C2-419F-9640-4B1A260971DB}"/>
                </a:ext>
              </a:extLst>
            </p:cNvPr>
            <p:cNvSpPr txBox="1"/>
            <p:nvPr/>
          </p:nvSpPr>
          <p:spPr>
            <a:xfrm>
              <a:off x="1116549" y="0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Generate Multiplication Table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Group 19">
            <a:extLst>
              <a:ext uri="{FF2B5EF4-FFF2-40B4-BE49-F238E27FC236}">
                <a16:creationId xmlns:a16="http://schemas.microsoft.com/office/drawing/2014/main" id="{F26E19BC-FC1E-4E6C-9EC8-55C300CEA858}"/>
              </a:ext>
            </a:extLst>
          </p:cNvPr>
          <p:cNvGrpSpPr/>
          <p:nvPr/>
        </p:nvGrpSpPr>
        <p:grpSpPr>
          <a:xfrm>
            <a:off x="145839" y="5893325"/>
            <a:ext cx="7112372" cy="771699"/>
            <a:chOff x="0" y="-69532"/>
            <a:chExt cx="9483162" cy="1028932"/>
          </a:xfrm>
        </p:grpSpPr>
        <p:grpSp>
          <p:nvGrpSpPr>
            <p:cNvPr id="111" name="Group 20">
              <a:extLst>
                <a:ext uri="{FF2B5EF4-FFF2-40B4-BE49-F238E27FC236}">
                  <a16:creationId xmlns:a16="http://schemas.microsoft.com/office/drawing/2014/main" id="{0BD164BE-A120-417F-8C39-4540A8DE50E8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14" name="Freeform 21">
                <a:extLst>
                  <a:ext uri="{FF2B5EF4-FFF2-40B4-BE49-F238E27FC236}">
                    <a16:creationId xmlns:a16="http://schemas.microsoft.com/office/drawing/2014/main" id="{7B4071DD-0C71-4E7F-AD5F-C50D4DA716B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2" name="TextBox 22">
              <a:extLst>
                <a:ext uri="{FF2B5EF4-FFF2-40B4-BE49-F238E27FC236}">
                  <a16:creationId xmlns:a16="http://schemas.microsoft.com/office/drawing/2014/main" id="{55B5C2FD-5771-45A7-AECB-2D52FFA3E440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5</a:t>
              </a: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66A598CB-FC48-48CC-B5A2-7867CFB7E8A3}"/>
                </a:ext>
              </a:extLst>
            </p:cNvPr>
            <p:cNvSpPr txBox="1"/>
            <p:nvPr/>
          </p:nvSpPr>
          <p:spPr>
            <a:xfrm>
              <a:off x="1118689" y="-69532"/>
              <a:ext cx="8364473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4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an infinite loop. An infinite loop never ends. Condition is always true</a:t>
              </a:r>
              <a:endPara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Group 19">
            <a:extLst>
              <a:ext uri="{FF2B5EF4-FFF2-40B4-BE49-F238E27FC236}">
                <a16:creationId xmlns:a16="http://schemas.microsoft.com/office/drawing/2014/main" id="{D0957B74-347E-4B9E-9F72-1038EA1F1190}"/>
              </a:ext>
            </a:extLst>
          </p:cNvPr>
          <p:cNvGrpSpPr/>
          <p:nvPr/>
        </p:nvGrpSpPr>
        <p:grpSpPr>
          <a:xfrm>
            <a:off x="147444" y="7048711"/>
            <a:ext cx="7933895" cy="719551"/>
            <a:chOff x="0" y="0"/>
            <a:chExt cx="10578526" cy="959400"/>
          </a:xfrm>
        </p:grpSpPr>
        <p:grpSp>
          <p:nvGrpSpPr>
            <p:cNvPr id="121" name="Group 20">
              <a:extLst>
                <a:ext uri="{FF2B5EF4-FFF2-40B4-BE49-F238E27FC236}">
                  <a16:creationId xmlns:a16="http://schemas.microsoft.com/office/drawing/2014/main" id="{3438D91B-303D-4AF0-9587-30AF18B7DEAB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24" name="Freeform 21">
                <a:extLst>
                  <a:ext uri="{FF2B5EF4-FFF2-40B4-BE49-F238E27FC236}">
                    <a16:creationId xmlns:a16="http://schemas.microsoft.com/office/drawing/2014/main" id="{38C7FC79-5540-449A-AFA8-CE507197299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2" name="TextBox 22">
              <a:extLst>
                <a:ext uri="{FF2B5EF4-FFF2-40B4-BE49-F238E27FC236}">
                  <a16:creationId xmlns:a16="http://schemas.microsoft.com/office/drawing/2014/main" id="{6CD3DB28-FB17-4CB3-9679-82C8ACB46841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6</a:t>
              </a:r>
            </a:p>
          </p:txBody>
        </p:sp>
        <p:sp>
          <p:nvSpPr>
            <p:cNvPr id="123" name="TextBox 23">
              <a:extLst>
                <a:ext uri="{FF2B5EF4-FFF2-40B4-BE49-F238E27FC236}">
                  <a16:creationId xmlns:a16="http://schemas.microsoft.com/office/drawing/2014/main" id="{61693CBD-14E9-484C-ADDC-D2E98CF44A11}"/>
                </a:ext>
              </a:extLst>
            </p:cNvPr>
            <p:cNvSpPr txBox="1"/>
            <p:nvPr/>
          </p:nvSpPr>
          <p:spPr>
            <a:xfrm>
              <a:off x="1124208" y="247005"/>
              <a:ext cx="9454318" cy="5745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Even numbers up to N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0" name="Group 19">
            <a:extLst>
              <a:ext uri="{FF2B5EF4-FFF2-40B4-BE49-F238E27FC236}">
                <a16:creationId xmlns:a16="http://schemas.microsoft.com/office/drawing/2014/main" id="{A04EC3FA-8B54-4C41-BA80-67D6EF231841}"/>
              </a:ext>
            </a:extLst>
          </p:cNvPr>
          <p:cNvGrpSpPr/>
          <p:nvPr/>
        </p:nvGrpSpPr>
        <p:grpSpPr>
          <a:xfrm>
            <a:off x="147444" y="8175609"/>
            <a:ext cx="7899926" cy="719550"/>
            <a:chOff x="0" y="0"/>
            <a:chExt cx="10533234" cy="959400"/>
          </a:xfrm>
        </p:grpSpPr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BE116C53-C42F-46EA-BBE9-76746B240D20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34" name="Freeform 21">
                <a:extLst>
                  <a:ext uri="{FF2B5EF4-FFF2-40B4-BE49-F238E27FC236}">
                    <a16:creationId xmlns:a16="http://schemas.microsoft.com/office/drawing/2014/main" id="{10DCAE3C-E085-4007-AA50-A831E5E411D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2" name="TextBox 22">
              <a:extLst>
                <a:ext uri="{FF2B5EF4-FFF2-40B4-BE49-F238E27FC236}">
                  <a16:creationId xmlns:a16="http://schemas.microsoft.com/office/drawing/2014/main" id="{74BB6F1B-016D-4A70-8B97-B19F4F50B903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7</a:t>
              </a: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6845688F-36E6-4B40-8B2F-FBBB78789ED1}"/>
                </a:ext>
              </a:extLst>
            </p:cNvPr>
            <p:cNvSpPr txBox="1"/>
            <p:nvPr/>
          </p:nvSpPr>
          <p:spPr>
            <a:xfrm>
              <a:off x="1078916" y="219080"/>
              <a:ext cx="9454318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odd numbers up to N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1" name="Group 19">
            <a:extLst>
              <a:ext uri="{FF2B5EF4-FFF2-40B4-BE49-F238E27FC236}">
                <a16:creationId xmlns:a16="http://schemas.microsoft.com/office/drawing/2014/main" id="{D51E411E-395E-4A8E-A36D-7E44DE0557D2}"/>
              </a:ext>
            </a:extLst>
          </p:cNvPr>
          <p:cNvGrpSpPr/>
          <p:nvPr/>
        </p:nvGrpSpPr>
        <p:grpSpPr>
          <a:xfrm>
            <a:off x="8763000" y="2605326"/>
            <a:ext cx="7999395" cy="861774"/>
            <a:chOff x="0" y="-94816"/>
            <a:chExt cx="10665859" cy="1149032"/>
          </a:xfrm>
        </p:grpSpPr>
        <p:grpSp>
          <p:nvGrpSpPr>
            <p:cNvPr id="92" name="Group 20">
              <a:extLst>
                <a:ext uri="{FF2B5EF4-FFF2-40B4-BE49-F238E27FC236}">
                  <a16:creationId xmlns:a16="http://schemas.microsoft.com/office/drawing/2014/main" id="{1A8AC6D4-E2D2-40A6-B3A6-E060009443A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17111E46-847C-4E63-944C-407A042CA71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E29A796A-A5AB-4A52-9BBD-F9D02B3306A8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10</a:t>
              </a:r>
            </a:p>
          </p:txBody>
        </p:sp>
        <p:sp>
          <p:nvSpPr>
            <p:cNvPr id="94" name="TextBox 23">
              <a:extLst>
                <a:ext uri="{FF2B5EF4-FFF2-40B4-BE49-F238E27FC236}">
                  <a16:creationId xmlns:a16="http://schemas.microsoft.com/office/drawing/2014/main" id="{CF366245-1C7F-422B-B646-2FE810023B61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find last digit of a given number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5" name="Group 19">
            <a:extLst>
              <a:ext uri="{FF2B5EF4-FFF2-40B4-BE49-F238E27FC236}">
                <a16:creationId xmlns:a16="http://schemas.microsoft.com/office/drawing/2014/main" id="{684B7AC0-2BA8-4DB1-8E74-0F27CAF2E58E}"/>
              </a:ext>
            </a:extLst>
          </p:cNvPr>
          <p:cNvGrpSpPr/>
          <p:nvPr/>
        </p:nvGrpSpPr>
        <p:grpSpPr>
          <a:xfrm>
            <a:off x="8759790" y="3748326"/>
            <a:ext cx="7112372" cy="861774"/>
            <a:chOff x="0" y="-94816"/>
            <a:chExt cx="9483162" cy="1149032"/>
          </a:xfrm>
        </p:grpSpPr>
        <p:grpSp>
          <p:nvGrpSpPr>
            <p:cNvPr id="76" name="Group 20">
              <a:extLst>
                <a:ext uri="{FF2B5EF4-FFF2-40B4-BE49-F238E27FC236}">
                  <a16:creationId xmlns:a16="http://schemas.microsoft.com/office/drawing/2014/main" id="{4168FB6A-47B0-4E26-B30A-941175EC669F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79" name="Freeform 21">
                <a:extLst>
                  <a:ext uri="{FF2B5EF4-FFF2-40B4-BE49-F238E27FC236}">
                    <a16:creationId xmlns:a16="http://schemas.microsoft.com/office/drawing/2014/main" id="{632CD354-0F8C-4EBA-BEC9-6BFDFF463549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7" name="TextBox 22">
              <a:extLst>
                <a:ext uri="{FF2B5EF4-FFF2-40B4-BE49-F238E27FC236}">
                  <a16:creationId xmlns:a16="http://schemas.microsoft.com/office/drawing/2014/main" id="{22CCC9F0-29C2-4790-8EB3-FD776E24FFA5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11</a:t>
              </a:r>
            </a:p>
          </p:txBody>
        </p:sp>
        <p:sp>
          <p:nvSpPr>
            <p:cNvPr id="78" name="TextBox 23">
              <a:extLst>
                <a:ext uri="{FF2B5EF4-FFF2-40B4-BE49-F238E27FC236}">
                  <a16:creationId xmlns:a16="http://schemas.microsoft.com/office/drawing/2014/main" id="{C209F243-19CE-4ABE-A7DD-E79B226C5672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all natural numbers in reverse (from n to 1)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5" name="Group 19">
            <a:extLst>
              <a:ext uri="{FF2B5EF4-FFF2-40B4-BE49-F238E27FC236}">
                <a16:creationId xmlns:a16="http://schemas.microsoft.com/office/drawing/2014/main" id="{F0C0C46E-4399-4884-BA6F-949466F5E663}"/>
              </a:ext>
            </a:extLst>
          </p:cNvPr>
          <p:cNvGrpSpPr/>
          <p:nvPr/>
        </p:nvGrpSpPr>
        <p:grpSpPr>
          <a:xfrm>
            <a:off x="8761395" y="4881150"/>
            <a:ext cx="7993385" cy="719550"/>
            <a:chOff x="0" y="0"/>
            <a:chExt cx="10657846" cy="959400"/>
          </a:xfrm>
        </p:grpSpPr>
        <p:grpSp>
          <p:nvGrpSpPr>
            <p:cNvPr id="86" name="Group 20">
              <a:extLst>
                <a:ext uri="{FF2B5EF4-FFF2-40B4-BE49-F238E27FC236}">
                  <a16:creationId xmlns:a16="http://schemas.microsoft.com/office/drawing/2014/main" id="{47F79F5E-5525-4A5E-A5FA-65D9DC95CE56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89" name="Freeform 21">
                <a:extLst>
                  <a:ext uri="{FF2B5EF4-FFF2-40B4-BE49-F238E27FC236}">
                    <a16:creationId xmlns:a16="http://schemas.microsoft.com/office/drawing/2014/main" id="{06F270E9-0ABA-4611-B9B1-F672AAFC0CE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7" name="TextBox 22">
              <a:extLst>
                <a:ext uri="{FF2B5EF4-FFF2-40B4-BE49-F238E27FC236}">
                  <a16:creationId xmlns:a16="http://schemas.microsoft.com/office/drawing/2014/main" id="{317EFBF0-C60C-4767-A233-449991DFF2D7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12</a:t>
              </a: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8CA24CC2-E192-45B3-941A-C1D5A6BF3E61}"/>
                </a:ext>
              </a:extLst>
            </p:cNvPr>
            <p:cNvSpPr txBox="1"/>
            <p:nvPr/>
          </p:nvSpPr>
          <p:spPr>
            <a:xfrm>
              <a:off x="1110676" y="219939"/>
              <a:ext cx="9547170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print all alphabets from a to z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0" name="Group 19">
            <a:extLst>
              <a:ext uri="{FF2B5EF4-FFF2-40B4-BE49-F238E27FC236}">
                <a16:creationId xmlns:a16="http://schemas.microsoft.com/office/drawing/2014/main" id="{EE7A0D0C-C2FF-4A84-8674-8D253AE0B149}"/>
              </a:ext>
            </a:extLst>
          </p:cNvPr>
          <p:cNvGrpSpPr/>
          <p:nvPr/>
        </p:nvGrpSpPr>
        <p:grpSpPr>
          <a:xfrm>
            <a:off x="8761395" y="5881926"/>
            <a:ext cx="7999395" cy="861774"/>
            <a:chOff x="0" y="-94816"/>
            <a:chExt cx="10665859" cy="1149032"/>
          </a:xfrm>
        </p:grpSpPr>
        <p:grpSp>
          <p:nvGrpSpPr>
            <p:cNvPr id="96" name="Group 20">
              <a:extLst>
                <a:ext uri="{FF2B5EF4-FFF2-40B4-BE49-F238E27FC236}">
                  <a16:creationId xmlns:a16="http://schemas.microsoft.com/office/drawing/2014/main" id="{BB1469FD-BE68-4CBC-964B-A74798DF0306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99" name="Freeform 21">
                <a:extLst>
                  <a:ext uri="{FF2B5EF4-FFF2-40B4-BE49-F238E27FC236}">
                    <a16:creationId xmlns:a16="http://schemas.microsoft.com/office/drawing/2014/main" id="{CB821B30-83E9-4AE9-B673-AD9B164D39A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7" name="TextBox 22">
              <a:extLst>
                <a:ext uri="{FF2B5EF4-FFF2-40B4-BE49-F238E27FC236}">
                  <a16:creationId xmlns:a16="http://schemas.microsoft.com/office/drawing/2014/main" id="{70D4A13C-ABBA-45A8-B527-F06E7D380AD2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13</a:t>
              </a:r>
            </a:p>
          </p:txBody>
        </p:sp>
        <p:sp>
          <p:nvSpPr>
            <p:cNvPr id="98" name="TextBox 23">
              <a:extLst>
                <a:ext uri="{FF2B5EF4-FFF2-40B4-BE49-F238E27FC236}">
                  <a16:creationId xmlns:a16="http://schemas.microsoft.com/office/drawing/2014/main" id="{9EFA5730-63FD-4483-B5F8-0F41BAF4E22C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find last digit of a given number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0" name="Group 19">
            <a:extLst>
              <a:ext uri="{FF2B5EF4-FFF2-40B4-BE49-F238E27FC236}">
                <a16:creationId xmlns:a16="http://schemas.microsoft.com/office/drawing/2014/main" id="{CDE35DC5-94AE-407B-A53D-EE84BE9040E3}"/>
              </a:ext>
            </a:extLst>
          </p:cNvPr>
          <p:cNvGrpSpPr/>
          <p:nvPr/>
        </p:nvGrpSpPr>
        <p:grpSpPr>
          <a:xfrm>
            <a:off x="8761395" y="6948726"/>
            <a:ext cx="7999395" cy="861774"/>
            <a:chOff x="0" y="-94816"/>
            <a:chExt cx="10665859" cy="1149032"/>
          </a:xfrm>
        </p:grpSpPr>
        <p:grpSp>
          <p:nvGrpSpPr>
            <p:cNvPr id="101" name="Group 20">
              <a:extLst>
                <a:ext uri="{FF2B5EF4-FFF2-40B4-BE49-F238E27FC236}">
                  <a16:creationId xmlns:a16="http://schemas.microsoft.com/office/drawing/2014/main" id="{60379705-D722-4DFE-96D3-4DDFF9C30271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04" name="Freeform 21">
                <a:extLst>
                  <a:ext uri="{FF2B5EF4-FFF2-40B4-BE49-F238E27FC236}">
                    <a16:creationId xmlns:a16="http://schemas.microsoft.com/office/drawing/2014/main" id="{8C70686E-3499-4ACC-9A81-922E3C1C070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2" name="TextBox 22">
              <a:extLst>
                <a:ext uri="{FF2B5EF4-FFF2-40B4-BE49-F238E27FC236}">
                  <a16:creationId xmlns:a16="http://schemas.microsoft.com/office/drawing/2014/main" id="{AA6D323B-27C6-48F4-BBDA-820EF24E7C5C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14</a:t>
              </a:r>
            </a:p>
          </p:txBody>
        </p:sp>
        <p:sp>
          <p:nvSpPr>
            <p:cNvPr id="103" name="TextBox 23">
              <a:extLst>
                <a:ext uri="{FF2B5EF4-FFF2-40B4-BE49-F238E27FC236}">
                  <a16:creationId xmlns:a16="http://schemas.microsoft.com/office/drawing/2014/main" id="{7AB9B566-91A4-45D5-8147-A0B7820D3F3F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find first digit of a given number.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5" name="Group 19">
            <a:extLst>
              <a:ext uri="{FF2B5EF4-FFF2-40B4-BE49-F238E27FC236}">
                <a16:creationId xmlns:a16="http://schemas.microsoft.com/office/drawing/2014/main" id="{C9A06EC3-9EDC-4E77-91AB-BF84DDD399F1}"/>
              </a:ext>
            </a:extLst>
          </p:cNvPr>
          <p:cNvGrpSpPr/>
          <p:nvPr/>
        </p:nvGrpSpPr>
        <p:grpSpPr>
          <a:xfrm>
            <a:off x="8761395" y="8091726"/>
            <a:ext cx="7999395" cy="861774"/>
            <a:chOff x="0" y="-94816"/>
            <a:chExt cx="10665859" cy="1149032"/>
          </a:xfrm>
        </p:grpSpPr>
        <p:grpSp>
          <p:nvGrpSpPr>
            <p:cNvPr id="106" name="Group 20">
              <a:extLst>
                <a:ext uri="{FF2B5EF4-FFF2-40B4-BE49-F238E27FC236}">
                  <a16:creationId xmlns:a16="http://schemas.microsoft.com/office/drawing/2014/main" id="{1D38DB14-DE47-4D91-A3BC-3FD0F722218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44E1AA2A-84EB-48C2-B149-E167F78E9685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07" name="TextBox 22">
              <a:extLst>
                <a:ext uri="{FF2B5EF4-FFF2-40B4-BE49-F238E27FC236}">
                  <a16:creationId xmlns:a16="http://schemas.microsoft.com/office/drawing/2014/main" id="{90F70BCC-A6CC-4963-91AE-00F043BBE5BC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15</a:t>
              </a:r>
            </a:p>
          </p:txBody>
        </p:sp>
        <p:sp>
          <p:nvSpPr>
            <p:cNvPr id="108" name="TextBox 23">
              <a:extLst>
                <a:ext uri="{FF2B5EF4-FFF2-40B4-BE49-F238E27FC236}">
                  <a16:creationId xmlns:a16="http://schemas.microsoft.com/office/drawing/2014/main" id="{4554BE08-7B75-438F-B008-4842F739B87D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count number of digits in a number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5" name="Group 19">
            <a:extLst>
              <a:ext uri="{FF2B5EF4-FFF2-40B4-BE49-F238E27FC236}">
                <a16:creationId xmlns:a16="http://schemas.microsoft.com/office/drawing/2014/main" id="{EDA068C1-CE9A-42D9-9BF5-A96C0F1DDE43}"/>
              </a:ext>
            </a:extLst>
          </p:cNvPr>
          <p:cNvGrpSpPr/>
          <p:nvPr/>
        </p:nvGrpSpPr>
        <p:grpSpPr>
          <a:xfrm>
            <a:off x="8761395" y="9158526"/>
            <a:ext cx="7999395" cy="861774"/>
            <a:chOff x="0" y="-94816"/>
            <a:chExt cx="10665859" cy="1149032"/>
          </a:xfrm>
        </p:grpSpPr>
        <p:grpSp>
          <p:nvGrpSpPr>
            <p:cNvPr id="116" name="Group 20">
              <a:extLst>
                <a:ext uri="{FF2B5EF4-FFF2-40B4-BE49-F238E27FC236}">
                  <a16:creationId xmlns:a16="http://schemas.microsoft.com/office/drawing/2014/main" id="{3E76CE62-D88B-44B0-A547-E8E199DDC90A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19" name="Freeform 21">
                <a:extLst>
                  <a:ext uri="{FF2B5EF4-FFF2-40B4-BE49-F238E27FC236}">
                    <a16:creationId xmlns:a16="http://schemas.microsoft.com/office/drawing/2014/main" id="{A4414DB0-328F-487F-B9DE-229A3D22DB4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7" name="TextBox 22">
              <a:extLst>
                <a:ext uri="{FF2B5EF4-FFF2-40B4-BE49-F238E27FC236}">
                  <a16:creationId xmlns:a16="http://schemas.microsoft.com/office/drawing/2014/main" id="{8A44833F-C54C-468E-8E22-9F4C617426E0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16</a:t>
              </a:r>
            </a:p>
          </p:txBody>
        </p:sp>
        <p:sp>
          <p:nvSpPr>
            <p:cNvPr id="118" name="TextBox 23">
              <a:extLst>
                <a:ext uri="{FF2B5EF4-FFF2-40B4-BE49-F238E27FC236}">
                  <a16:creationId xmlns:a16="http://schemas.microsoft.com/office/drawing/2014/main" id="{C2C85DB9-8C28-414A-8AD0-807C3946DCAD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number is palindrome or not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25" name="Picture 124">
            <a:extLst>
              <a:ext uri="{FF2B5EF4-FFF2-40B4-BE49-F238E27FC236}">
                <a16:creationId xmlns:a16="http://schemas.microsoft.com/office/drawing/2014/main" id="{8434012A-5B3D-410C-AC58-599F13AA44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1751" y="9540867"/>
            <a:ext cx="1963666" cy="7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66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01218" cy="870702"/>
            <a:chOff x="685800" y="913296"/>
            <a:chExt cx="8201218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524000" y="913296"/>
              <a:ext cx="7293000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800" dirty="0">
                  <a:solidFill>
                    <a:srgbClr val="000000"/>
                  </a:solidFill>
                  <a:latin typeface="RoxboroughCF Bold"/>
                </a:rPr>
                <a:t>Practice Problem </a:t>
              </a:r>
              <a:r>
                <a:rPr lang="en-US" sz="4800">
                  <a:solidFill>
                    <a:srgbClr val="000000"/>
                  </a:solidFill>
                  <a:latin typeface="RoxboroughCF Bold"/>
                </a:rPr>
                <a:t>– 5.20</a:t>
              </a:r>
              <a:endParaRPr lang="en-US" sz="4800" dirty="0">
                <a:solidFill>
                  <a:srgbClr val="000000"/>
                </a:solidFill>
                <a:latin typeface="RoxboroughCF Bold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444" y="1427051"/>
            <a:ext cx="7113919" cy="719550"/>
            <a:chOff x="0" y="0"/>
            <a:chExt cx="9485224" cy="959400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76711" y="21519"/>
              <a:ext cx="605980" cy="80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17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20751" y="122912"/>
              <a:ext cx="8364473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 + 3 + 5 + 7 + 9 + 11 + 13 + 15 = ?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23</a:t>
              </a:r>
            </a:p>
          </p:txBody>
        </p:sp>
      </p:grpSp>
      <p:grpSp>
        <p:nvGrpSpPr>
          <p:cNvPr id="60" name="Group 19">
            <a:extLst>
              <a:ext uri="{FF2B5EF4-FFF2-40B4-BE49-F238E27FC236}">
                <a16:creationId xmlns:a16="http://schemas.microsoft.com/office/drawing/2014/main" id="{83D7F512-07C9-430C-9B11-03537CFDD411}"/>
              </a:ext>
            </a:extLst>
          </p:cNvPr>
          <p:cNvGrpSpPr/>
          <p:nvPr/>
        </p:nvGrpSpPr>
        <p:grpSpPr>
          <a:xfrm>
            <a:off x="135602" y="2555022"/>
            <a:ext cx="7106559" cy="719550"/>
            <a:chOff x="0" y="0"/>
            <a:chExt cx="9475412" cy="959400"/>
          </a:xfrm>
        </p:grpSpPr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52D315F2-5A64-4A4A-85C7-B4B89D64999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64" name="Freeform 21">
                <a:extLst>
                  <a:ext uri="{FF2B5EF4-FFF2-40B4-BE49-F238E27FC236}">
                    <a16:creationId xmlns:a16="http://schemas.microsoft.com/office/drawing/2014/main" id="{2F1BDE1C-F15E-4F0C-85A6-4C4DE06990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9DB0322A-73DA-4550-9E1C-7D7995721284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18</a:t>
              </a:r>
            </a:p>
          </p:txBody>
        </p:sp>
        <p:sp>
          <p:nvSpPr>
            <p:cNvPr id="63" name="TextBox 23">
              <a:extLst>
                <a:ext uri="{FF2B5EF4-FFF2-40B4-BE49-F238E27FC236}">
                  <a16:creationId xmlns:a16="http://schemas.microsoft.com/office/drawing/2014/main" id="{8AB76936-120B-4991-9F85-2BA30483241D}"/>
                </a:ext>
              </a:extLst>
            </p:cNvPr>
            <p:cNvSpPr txBox="1"/>
            <p:nvPr/>
          </p:nvSpPr>
          <p:spPr>
            <a:xfrm>
              <a:off x="1110939" y="210819"/>
              <a:ext cx="8364473" cy="5745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pt-BR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 + 3 + 4 + 5 + 6 + 7 + …… + N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19">
            <a:extLst>
              <a:ext uri="{FF2B5EF4-FFF2-40B4-BE49-F238E27FC236}">
                <a16:creationId xmlns:a16="http://schemas.microsoft.com/office/drawing/2014/main" id="{D131FA59-0A64-4583-AD53-BD976FFCEB5F}"/>
              </a:ext>
            </a:extLst>
          </p:cNvPr>
          <p:cNvGrpSpPr/>
          <p:nvPr/>
        </p:nvGrpSpPr>
        <p:grpSpPr>
          <a:xfrm>
            <a:off x="149049" y="3629899"/>
            <a:ext cx="7112372" cy="861774"/>
            <a:chOff x="0" y="-94816"/>
            <a:chExt cx="9483162" cy="1149032"/>
          </a:xfrm>
        </p:grpSpPr>
        <p:grpSp>
          <p:nvGrpSpPr>
            <p:cNvPr id="71" name="Group 20">
              <a:extLst>
                <a:ext uri="{FF2B5EF4-FFF2-40B4-BE49-F238E27FC236}">
                  <a16:creationId xmlns:a16="http://schemas.microsoft.com/office/drawing/2014/main" id="{A7BBB47B-0BBA-429D-8013-588DBF2164E0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id="{C75B4AD3-D6E8-44CD-9EBF-5D1CD9AEC57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2" name="TextBox 22">
              <a:extLst>
                <a:ext uri="{FF2B5EF4-FFF2-40B4-BE49-F238E27FC236}">
                  <a16:creationId xmlns:a16="http://schemas.microsoft.com/office/drawing/2014/main" id="{DC2AB7B8-864C-496B-9068-C1515EC725A3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19</a:t>
              </a:r>
            </a:p>
          </p:txBody>
        </p:sp>
        <p:sp>
          <p:nvSpPr>
            <p:cNvPr id="73" name="TextBox 23">
              <a:extLst>
                <a:ext uri="{FF2B5EF4-FFF2-40B4-BE49-F238E27FC236}">
                  <a16:creationId xmlns:a16="http://schemas.microsoft.com/office/drawing/2014/main" id="{6C9F2E3E-0A31-478E-867E-5A77085C3478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pt-BR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 + 4 + 6 + 8 + 10 + 12 + 14 + ………………………… + N = ?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19">
            <a:extLst>
              <a:ext uri="{FF2B5EF4-FFF2-40B4-BE49-F238E27FC236}">
                <a16:creationId xmlns:a16="http://schemas.microsoft.com/office/drawing/2014/main" id="{80DAEFF6-EA2C-48D3-89E3-C60385DE1A34}"/>
              </a:ext>
            </a:extLst>
          </p:cNvPr>
          <p:cNvGrpSpPr/>
          <p:nvPr/>
        </p:nvGrpSpPr>
        <p:grpSpPr>
          <a:xfrm>
            <a:off x="137207" y="4801333"/>
            <a:ext cx="7113919" cy="1292662"/>
            <a:chOff x="0" y="-332100"/>
            <a:chExt cx="9485224" cy="1723549"/>
          </a:xfrm>
        </p:grpSpPr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3A1AE0C7-E5D3-41AF-9476-7BE16423F74D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25AEC927-2156-41C8-9FCA-15AED4AE6C9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5C83A24F-116C-4ED8-8755-4AA7B476FDD4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617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2400" dirty="0">
                  <a:solidFill>
                    <a:srgbClr val="FFFFFF"/>
                  </a:solidFill>
                  <a:latin typeface="RoxboroughCF Bold"/>
                </a:rPr>
                <a:t>20</a:t>
              </a:r>
            </a:p>
          </p:txBody>
        </p:sp>
        <p:sp>
          <p:nvSpPr>
            <p:cNvPr id="83" name="TextBox 23">
              <a:extLst>
                <a:ext uri="{FF2B5EF4-FFF2-40B4-BE49-F238E27FC236}">
                  <a16:creationId xmlns:a16="http://schemas.microsoft.com/office/drawing/2014/main" id="{E388F4B1-25C2-419F-9640-4B1A260971DB}"/>
                </a:ext>
              </a:extLst>
            </p:cNvPr>
            <p:cNvSpPr txBox="1"/>
            <p:nvPr/>
          </p:nvSpPr>
          <p:spPr>
            <a:xfrm>
              <a:off x="1120751" y="-332100"/>
              <a:ext cx="8364473" cy="17235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find greatest common divisor (GCD) and least common multiple (LCM) of given two numbers.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6CCB7DC3-AB9C-47AB-B2BD-405D430945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676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14399" cy="870702"/>
            <a:chOff x="685800" y="913296"/>
            <a:chExt cx="8214399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607199" y="971399"/>
              <a:ext cx="7293000" cy="66107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400" dirty="0">
                  <a:solidFill>
                    <a:srgbClr val="000000"/>
                  </a:solidFill>
                  <a:latin typeface="RoxboroughCF Bold"/>
                </a:rPr>
                <a:t>Assignment of Week - 02</a:t>
              </a: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24</a:t>
              </a:r>
            </a:p>
          </p:txBody>
        </p:sp>
      </p:grpSp>
      <p:pic>
        <p:nvPicPr>
          <p:cNvPr id="14" name="Picture 13" descr="Text&#10;&#10;Description automatically generated with low confidence">
            <a:hlinkClick r:id="rId4"/>
            <a:extLst>
              <a:ext uri="{FF2B5EF4-FFF2-40B4-BE49-F238E27FC236}">
                <a16:creationId xmlns:a16="http://schemas.microsoft.com/office/drawing/2014/main" id="{93398BA3-8393-40F7-9376-179A974134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91950"/>
            <a:ext cx="18288000" cy="29030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72DB6-E357-43F9-9B62-A84ECB55F4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3342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8">
            <a:extLst>
              <a:ext uri="{FF2B5EF4-FFF2-40B4-BE49-F238E27FC236}">
                <a16:creationId xmlns:a16="http://schemas.microsoft.com/office/drawing/2014/main" id="{A5947ACC-34C8-4E67-9783-DBC1B6202A0C}"/>
              </a:ext>
            </a:extLst>
          </p:cNvPr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If…Else Syntax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D43F5D-889B-4FCE-9C39-27BFC2683FFD}"/>
              </a:ext>
            </a:extLst>
          </p:cNvPr>
          <p:cNvGrpSpPr/>
          <p:nvPr/>
        </p:nvGrpSpPr>
        <p:grpSpPr>
          <a:xfrm>
            <a:off x="457200" y="1790700"/>
            <a:ext cx="16888425" cy="6019800"/>
            <a:chOff x="228600" y="1790700"/>
            <a:chExt cx="16888425" cy="6019800"/>
          </a:xfrm>
        </p:grpSpPr>
        <p:pic>
          <p:nvPicPr>
            <p:cNvPr id="3074" name="Picture 2" descr="Python If Statements Explained (Python For Data Science Basics #4)">
              <a:extLst>
                <a:ext uri="{FF2B5EF4-FFF2-40B4-BE49-F238E27FC236}">
                  <a16:creationId xmlns:a16="http://schemas.microsoft.com/office/drawing/2014/main" id="{B69D257B-57BA-4FEB-A91A-3FC0807296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790700"/>
              <a:ext cx="16888425" cy="60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3DB57D3F-15D0-4817-B1FD-CA3552BCFCEB}"/>
                </a:ext>
              </a:extLst>
            </p:cNvPr>
            <p:cNvSpPr/>
            <p:nvPr/>
          </p:nvSpPr>
          <p:spPr>
            <a:xfrm>
              <a:off x="3276600" y="2324100"/>
              <a:ext cx="22860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3FFD8CD7-1B14-48CD-823D-C5E8023BB07C}"/>
              </a:ext>
            </a:extLst>
          </p:cNvPr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F154275B-3149-41AB-AD57-65DCE17ABFC5}"/>
              </a:ext>
            </a:extLst>
          </p:cNvPr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4AD6C3F0-24DC-4AB0-89B3-C0CAF62F0CC0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735146F6-2952-43FB-87F5-3459070D24D1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03</a:t>
              </a:r>
            </a:p>
          </p:txBody>
        </p:sp>
      </p:grpSp>
      <p:sp>
        <p:nvSpPr>
          <p:cNvPr id="10" name="AutoShape 7">
            <a:extLst>
              <a:ext uri="{FF2B5EF4-FFF2-40B4-BE49-F238E27FC236}">
                <a16:creationId xmlns:a16="http://schemas.microsoft.com/office/drawing/2014/main" id="{12FEA7F4-90AD-4620-9772-A259B59E94D0}"/>
              </a:ext>
            </a:extLst>
          </p:cNvPr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33D1297-56E0-4853-A3FD-AAD1B31BEC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9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42005E49-30E5-4A28-B4F2-BD1F0860A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7400" y="1414125"/>
            <a:ext cx="8207698" cy="27866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03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>
                <a:solidFill>
                  <a:srgbClr val="6D0FF2"/>
                </a:solidFill>
                <a:latin typeface="Open Sauce SemiBold Bold"/>
              </a:rPr>
              <a:t>If…Else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23E31F-DA5B-454A-ABC8-6E8BF320A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93" y="1479704"/>
            <a:ext cx="7062478" cy="41561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14746CC7-0AAF-44FB-88D1-C29B5BD4ECDD}"/>
              </a:ext>
            </a:extLst>
          </p:cNvPr>
          <p:cNvSpPr/>
          <p:nvPr/>
        </p:nvSpPr>
        <p:spPr>
          <a:xfrm rot="18540590">
            <a:off x="3012349" y="2789687"/>
            <a:ext cx="600075" cy="3905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1813C63B-CB20-4092-B2FA-0B3D37533D96}"/>
              </a:ext>
            </a:extLst>
          </p:cNvPr>
          <p:cNvSpPr/>
          <p:nvPr/>
        </p:nvSpPr>
        <p:spPr>
          <a:xfrm rot="18540590">
            <a:off x="11013348" y="1679086"/>
            <a:ext cx="600075" cy="3905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BA0D39FF-CFA6-4A6E-B3B6-D0FB09435D1A}"/>
              </a:ext>
            </a:extLst>
          </p:cNvPr>
          <p:cNvSpPr/>
          <p:nvPr/>
        </p:nvSpPr>
        <p:spPr>
          <a:xfrm rot="20054803">
            <a:off x="4374085" y="2965604"/>
            <a:ext cx="600075" cy="3905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6F2A9BC2-9805-417D-8015-F3180717F5E0}"/>
              </a:ext>
            </a:extLst>
          </p:cNvPr>
          <p:cNvSpPr/>
          <p:nvPr/>
        </p:nvSpPr>
        <p:spPr>
          <a:xfrm rot="18540590">
            <a:off x="12604863" y="1640491"/>
            <a:ext cx="600075" cy="39052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Striped Right 19">
            <a:extLst>
              <a:ext uri="{FF2B5EF4-FFF2-40B4-BE49-F238E27FC236}">
                <a16:creationId xmlns:a16="http://schemas.microsoft.com/office/drawing/2014/main" id="{863A2C5D-E713-4709-9879-CC72F1DEE38A}"/>
              </a:ext>
            </a:extLst>
          </p:cNvPr>
          <p:cNvSpPr/>
          <p:nvPr/>
        </p:nvSpPr>
        <p:spPr>
          <a:xfrm rot="16200000">
            <a:off x="2792813" y="4029074"/>
            <a:ext cx="557547" cy="381001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BA733106-74C3-41DC-B7C1-240AF0071ED3}"/>
              </a:ext>
            </a:extLst>
          </p:cNvPr>
          <p:cNvSpPr/>
          <p:nvPr/>
        </p:nvSpPr>
        <p:spPr>
          <a:xfrm rot="16200000">
            <a:off x="10866384" y="2997826"/>
            <a:ext cx="557547" cy="381001"/>
          </a:xfrm>
          <a:prstGeom prst="strip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FCFB380-B519-4B14-A989-C9C00337F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55" y="7059758"/>
            <a:ext cx="7685090" cy="12043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4064989-3146-4BA8-B208-05767D758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Python Conditions for Kids | Kids Conditional statements in Python">
            <a:extLst>
              <a:ext uri="{FF2B5EF4-FFF2-40B4-BE49-F238E27FC236}">
                <a16:creationId xmlns:a16="http://schemas.microsoft.com/office/drawing/2014/main" id="{DC7F3638-C9F0-4064-AE66-60ED1753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9469" y="2225959"/>
            <a:ext cx="5510212" cy="5149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3E6EF8B2-DB6C-4060-BB7C-4814F32D8808}"/>
              </a:ext>
            </a:extLst>
          </p:cNvPr>
          <p:cNvGrpSpPr/>
          <p:nvPr/>
        </p:nvGrpSpPr>
        <p:grpSpPr>
          <a:xfrm>
            <a:off x="1219200" y="2552700"/>
            <a:ext cx="8686800" cy="4495800"/>
            <a:chOff x="228600" y="1790700"/>
            <a:chExt cx="16888425" cy="6019800"/>
          </a:xfrm>
        </p:grpSpPr>
        <p:pic>
          <p:nvPicPr>
            <p:cNvPr id="4" name="Picture 2" descr="Python If Statements Explained (Python For Data Science Basics #4)">
              <a:extLst>
                <a:ext uri="{FF2B5EF4-FFF2-40B4-BE49-F238E27FC236}">
                  <a16:creationId xmlns:a16="http://schemas.microsoft.com/office/drawing/2014/main" id="{06E5A207-593D-48E6-9848-17C6CFFC79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00" y="1790700"/>
              <a:ext cx="16888425" cy="601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3000BA-51A1-4A9E-8192-BE7EFA3E6963}"/>
                </a:ext>
              </a:extLst>
            </p:cNvPr>
            <p:cNvSpPr/>
            <p:nvPr/>
          </p:nvSpPr>
          <p:spPr>
            <a:xfrm>
              <a:off x="3276600" y="2324100"/>
              <a:ext cx="22860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AutoShape 2">
            <a:extLst>
              <a:ext uri="{FF2B5EF4-FFF2-40B4-BE49-F238E27FC236}">
                <a16:creationId xmlns:a16="http://schemas.microsoft.com/office/drawing/2014/main" id="{4AFEDC09-2451-4844-8BD3-9AE1DE53FCC0}"/>
              </a:ext>
            </a:extLst>
          </p:cNvPr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E1FDA451-8682-481F-AAC5-885BD4635B7C}"/>
              </a:ext>
            </a:extLst>
          </p:cNvPr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8" name="AutoShape 4">
              <a:extLst>
                <a:ext uri="{FF2B5EF4-FFF2-40B4-BE49-F238E27FC236}">
                  <a16:creationId xmlns:a16="http://schemas.microsoft.com/office/drawing/2014/main" id="{3A115404-97D1-4BFD-A0BB-BC84AEE2985B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9" name="TextBox 5">
              <a:extLst>
                <a:ext uri="{FF2B5EF4-FFF2-40B4-BE49-F238E27FC236}">
                  <a16:creationId xmlns:a16="http://schemas.microsoft.com/office/drawing/2014/main" id="{31D81979-DBE1-48C5-BB2F-21E2536A98DE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03</a:t>
              </a:r>
            </a:p>
          </p:txBody>
        </p:sp>
      </p:grpSp>
      <p:sp>
        <p:nvSpPr>
          <p:cNvPr id="10" name="AutoShape 7">
            <a:extLst>
              <a:ext uri="{FF2B5EF4-FFF2-40B4-BE49-F238E27FC236}">
                <a16:creationId xmlns:a16="http://schemas.microsoft.com/office/drawing/2014/main" id="{A319E6F8-879F-4BE4-92EF-4F14883DFC9D}"/>
              </a:ext>
            </a:extLst>
          </p:cNvPr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D789999-8D2B-4217-BDE8-678EA42AA6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  <p:sp>
        <p:nvSpPr>
          <p:cNvPr id="12" name="TextBox 8">
            <a:extLst>
              <a:ext uri="{FF2B5EF4-FFF2-40B4-BE49-F238E27FC236}">
                <a16:creationId xmlns:a16="http://schemas.microsoft.com/office/drawing/2014/main" id="{80751895-D31E-43A6-B813-CC9024838655}"/>
              </a:ext>
            </a:extLst>
          </p:cNvPr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373636"/>
                </a:solidFill>
                <a:latin typeface="Open Sauce SemiBold Bold"/>
              </a:rPr>
              <a:t>Python </a:t>
            </a:r>
            <a:r>
              <a:rPr lang="en-US" sz="5400" dirty="0" err="1">
                <a:solidFill>
                  <a:srgbClr val="6D0FF2"/>
                </a:solidFill>
                <a:latin typeface="Open Sauce SemiBold Bold"/>
              </a:rPr>
              <a:t>elif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76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04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-104299"/>
            <a:ext cx="18288000" cy="8843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4000" dirty="0">
                <a:latin typeface="Open Sauce SemiBold Bold"/>
                <a:cs typeface="Times New Roman" panose="02020603050405020304" pitchFamily="18" charset="0"/>
              </a:rPr>
              <a:t>Python If…Else – </a:t>
            </a:r>
            <a:r>
              <a:rPr lang="en-US" sz="4000" dirty="0" err="1">
                <a:solidFill>
                  <a:srgbClr val="0070C0"/>
                </a:solidFill>
                <a:latin typeface="Open Sauce SemiBold Bold"/>
                <a:cs typeface="Times New Roman" panose="02020603050405020304" pitchFamily="18" charset="0"/>
              </a:rPr>
              <a:t>elif</a:t>
            </a:r>
            <a:r>
              <a:rPr lang="en-US" sz="4000" dirty="0">
                <a:solidFill>
                  <a:srgbClr val="0070C0"/>
                </a:solidFill>
                <a:latin typeface="Open Sauce SemiBold Bold"/>
                <a:cs typeface="Times New Roman" panose="02020603050405020304" pitchFamily="18" charset="0"/>
              </a:rPr>
              <a:t>, and , or</a:t>
            </a:r>
            <a:endParaRPr lang="en-US" sz="4000" b="0" i="0" dirty="0">
              <a:solidFill>
                <a:srgbClr val="0070C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B42CB1B-5CBF-46D8-B195-42F34DC2B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2" r="8970" b="25506"/>
          <a:stretch/>
        </p:blipFill>
        <p:spPr>
          <a:xfrm>
            <a:off x="4445897" y="799096"/>
            <a:ext cx="9396206" cy="80277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1EEF9A-879A-491B-8189-A23C79F5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4753" y="2582585"/>
            <a:ext cx="8678493" cy="44607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C74185-2CA5-463D-9599-0C598AC78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014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05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b="0" i="0" dirty="0">
                <a:solidFill>
                  <a:srgbClr val="0070C0"/>
                </a:solidFill>
                <a:effectLst/>
                <a:latin typeface="Open Sauce SemiBold Bold"/>
                <a:cs typeface="Times New Roman" panose="02020603050405020304" pitchFamily="18" charset="0"/>
              </a:rPr>
              <a:t>Short H</a:t>
            </a:r>
            <a:r>
              <a:rPr lang="en-US" sz="5400" dirty="0">
                <a:solidFill>
                  <a:srgbClr val="0070C0"/>
                </a:solidFill>
                <a:latin typeface="Open Sauce SemiBold Bold"/>
                <a:cs typeface="Times New Roman" panose="02020603050405020304" pitchFamily="18" charset="0"/>
              </a:rPr>
              <a:t>and 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  <a:cs typeface="Times New Roman" panose="02020603050405020304" pitchFamily="18" charset="0"/>
              </a:rPr>
              <a:t>If…Else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B79330-D7CB-4C77-8EA7-A36FB06B9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0"/>
          <a:stretch/>
        </p:blipFill>
        <p:spPr>
          <a:xfrm>
            <a:off x="10439400" y="2457448"/>
            <a:ext cx="7485634" cy="17091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70E8C9-D419-43C4-A724-42189DFE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93" y="1601444"/>
            <a:ext cx="8346210" cy="32061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0BC1F2-1502-46F2-A729-DF15D11CA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6781947"/>
            <a:ext cx="7685090" cy="12043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BAB86F-2B40-4CCE-9478-76FCE5205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8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9175" y="-352954"/>
            <a:ext cx="9525" cy="10992908"/>
          </a:xfrm>
          <a:prstGeom prst="rect">
            <a:avLst/>
          </a:prstGeom>
          <a:solidFill>
            <a:srgbClr val="373636"/>
          </a:solidFill>
        </p:spPr>
      </p:sp>
      <p:grpSp>
        <p:nvGrpSpPr>
          <p:cNvPr id="3" name="Group 3"/>
          <p:cNvGrpSpPr/>
          <p:nvPr/>
        </p:nvGrpSpPr>
        <p:grpSpPr>
          <a:xfrm>
            <a:off x="634814" y="1028700"/>
            <a:ext cx="787772" cy="560539"/>
            <a:chOff x="0" y="0"/>
            <a:chExt cx="1050363" cy="7473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06</a:t>
              </a:r>
            </a:p>
          </p:txBody>
        </p:sp>
      </p:grpSp>
      <p:sp>
        <p:nvSpPr>
          <p:cNvPr id="7" name="AutoShape 7"/>
          <p:cNvSpPr/>
          <p:nvPr/>
        </p:nvSpPr>
        <p:spPr>
          <a:xfrm>
            <a:off x="0" y="9146189"/>
            <a:ext cx="18288000" cy="9525"/>
          </a:xfrm>
          <a:prstGeom prst="rect">
            <a:avLst/>
          </a:prstGeom>
          <a:solidFill>
            <a:srgbClr val="373636"/>
          </a:solidFill>
        </p:spPr>
      </p:sp>
      <p:sp>
        <p:nvSpPr>
          <p:cNvPr id="8" name="TextBox 8"/>
          <p:cNvSpPr txBox="1"/>
          <p:nvPr/>
        </p:nvSpPr>
        <p:spPr>
          <a:xfrm>
            <a:off x="0" y="213791"/>
            <a:ext cx="18288000" cy="920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sz="5400" dirty="0">
                <a:solidFill>
                  <a:srgbClr val="0070C0"/>
                </a:solidFill>
                <a:latin typeface="Open Sauce SemiBold Bold"/>
                <a:cs typeface="Times New Roman" panose="02020603050405020304" pitchFamily="18" charset="0"/>
              </a:rPr>
              <a:t>Nested</a:t>
            </a:r>
            <a:r>
              <a:rPr lang="en-US" sz="5400" dirty="0">
                <a:solidFill>
                  <a:srgbClr val="373636"/>
                </a:solidFill>
                <a:latin typeface="Open Sauce SemiBold Bold"/>
                <a:cs typeface="Times New Roman" panose="02020603050405020304" pitchFamily="18" charset="0"/>
              </a:rPr>
              <a:t> If…Else</a:t>
            </a:r>
            <a:endParaRPr lang="en-US" sz="5400" b="0" i="0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B88E9ED8-6D2A-41AE-9175-ABC3B502D5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30" b="27803"/>
          <a:stretch/>
        </p:blipFill>
        <p:spPr>
          <a:xfrm>
            <a:off x="1447800" y="1592969"/>
            <a:ext cx="8061567" cy="6342142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960AB0B7-8FBD-4424-9878-E652C6F7B2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3" r="9254" b="25514"/>
          <a:stretch/>
        </p:blipFill>
        <p:spPr>
          <a:xfrm>
            <a:off x="9835134" y="1485900"/>
            <a:ext cx="8079454" cy="6447179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AD9DA5AD-1DE1-4DA8-98C1-2BCFAF7B1DA7}"/>
              </a:ext>
            </a:extLst>
          </p:cNvPr>
          <p:cNvSpPr/>
          <p:nvPr/>
        </p:nvSpPr>
        <p:spPr>
          <a:xfrm rot="10800000">
            <a:off x="10461812" y="423064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BE8DFB9F-4EEE-46AD-A003-FB9E0394AB30}"/>
              </a:ext>
            </a:extLst>
          </p:cNvPr>
          <p:cNvSpPr/>
          <p:nvPr/>
        </p:nvSpPr>
        <p:spPr>
          <a:xfrm rot="10800000">
            <a:off x="10461812" y="5815160"/>
            <a:ext cx="304800" cy="533400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10C1DA8-38E1-4574-BA93-999116C16CF7}"/>
              </a:ext>
            </a:extLst>
          </p:cNvPr>
          <p:cNvSpPr/>
          <p:nvPr/>
        </p:nvSpPr>
        <p:spPr>
          <a:xfrm rot="10800000">
            <a:off x="11049000" y="4495799"/>
            <a:ext cx="304800" cy="2667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6ED015E-C7AF-4DDA-AD5B-600ED0649BAF}"/>
              </a:ext>
            </a:extLst>
          </p:cNvPr>
          <p:cNvSpPr/>
          <p:nvPr/>
        </p:nvSpPr>
        <p:spPr>
          <a:xfrm rot="10800000">
            <a:off x="11125200" y="5143500"/>
            <a:ext cx="189110" cy="266700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8DC8B2F-705A-4B34-B3A2-7FBDD0625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1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FFB95FEA-8982-4387-AEB9-1F39715FD674}"/>
              </a:ext>
            </a:extLst>
          </p:cNvPr>
          <p:cNvGrpSpPr/>
          <p:nvPr/>
        </p:nvGrpSpPr>
        <p:grpSpPr>
          <a:xfrm>
            <a:off x="5043391" y="111526"/>
            <a:ext cx="8201218" cy="870702"/>
            <a:chOff x="685800" y="913296"/>
            <a:chExt cx="8201218" cy="870702"/>
          </a:xfrm>
        </p:grpSpPr>
        <p:grpSp>
          <p:nvGrpSpPr>
            <p:cNvPr id="2" name="Group 2"/>
            <p:cNvGrpSpPr/>
            <p:nvPr/>
          </p:nvGrpSpPr>
          <p:grpSpPr>
            <a:xfrm>
              <a:off x="685800" y="913296"/>
              <a:ext cx="8201218" cy="870702"/>
              <a:chOff x="0" y="0"/>
              <a:chExt cx="10759058" cy="1198663"/>
            </a:xfrm>
          </p:grpSpPr>
          <p:grpSp>
            <p:nvGrpSpPr>
              <p:cNvPr id="3" name="Group 3"/>
              <p:cNvGrpSpPr/>
              <p:nvPr/>
            </p:nvGrpSpPr>
            <p:grpSpPr>
              <a:xfrm>
                <a:off x="0" y="0"/>
                <a:ext cx="10759058" cy="1198663"/>
                <a:chOff x="0" y="0"/>
                <a:chExt cx="13038520" cy="1452617"/>
              </a:xfrm>
            </p:grpSpPr>
            <p:sp>
              <p:nvSpPr>
                <p:cNvPr id="4" name="Freeform 4"/>
                <p:cNvSpPr/>
                <p:nvPr/>
              </p:nvSpPr>
              <p:spPr>
                <a:xfrm>
                  <a:off x="57150" y="58420"/>
                  <a:ext cx="12968670" cy="1381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68670" h="1381497">
                      <a:moveTo>
                        <a:pt x="12883580" y="1351017"/>
                      </a:moveTo>
                      <a:lnTo>
                        <a:pt x="0" y="1351017"/>
                      </a:lnTo>
                      <a:cubicBezTo>
                        <a:pt x="5080" y="1368797"/>
                        <a:pt x="21590" y="1381497"/>
                        <a:pt x="40640" y="1381497"/>
                      </a:cubicBezTo>
                      <a:lnTo>
                        <a:pt x="12925490" y="1381497"/>
                      </a:lnTo>
                      <a:cubicBezTo>
                        <a:pt x="12949620" y="1381497"/>
                        <a:pt x="12968670" y="1362447"/>
                        <a:pt x="12968670" y="1338317"/>
                      </a:cubicBezTo>
                      <a:lnTo>
                        <a:pt x="12968670" y="40640"/>
                      </a:lnTo>
                      <a:cubicBezTo>
                        <a:pt x="12968670" y="21590"/>
                        <a:pt x="12955970" y="6350"/>
                        <a:pt x="12939460" y="0"/>
                      </a:cubicBezTo>
                      <a:lnTo>
                        <a:pt x="12939460" y="1295137"/>
                      </a:lnTo>
                      <a:cubicBezTo>
                        <a:pt x="12939460" y="1325617"/>
                        <a:pt x="12914060" y="1351017"/>
                        <a:pt x="12883580" y="135101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  <p:sp>
              <p:nvSpPr>
                <p:cNvPr id="5" name="Freeform 5"/>
                <p:cNvSpPr/>
                <p:nvPr/>
              </p:nvSpPr>
              <p:spPr>
                <a:xfrm>
                  <a:off x="12700" y="12700"/>
                  <a:ext cx="12971210" cy="13840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71210" h="1384037">
                      <a:moveTo>
                        <a:pt x="43180" y="1384037"/>
                      </a:moveTo>
                      <a:lnTo>
                        <a:pt x="12928030" y="1384037"/>
                      </a:lnTo>
                      <a:cubicBezTo>
                        <a:pt x="12952160" y="1384037"/>
                        <a:pt x="12971210" y="1364987"/>
                        <a:pt x="12971210" y="1340857"/>
                      </a:cubicBezTo>
                      <a:lnTo>
                        <a:pt x="12971210" y="43180"/>
                      </a:lnTo>
                      <a:cubicBezTo>
                        <a:pt x="12971210" y="19050"/>
                        <a:pt x="12952160" y="0"/>
                        <a:pt x="12928030" y="0"/>
                      </a:cubicBezTo>
                      <a:lnTo>
                        <a:pt x="43180" y="0"/>
                      </a:lnTo>
                      <a:cubicBezTo>
                        <a:pt x="19050" y="0"/>
                        <a:pt x="0" y="19050"/>
                        <a:pt x="0" y="43180"/>
                      </a:cubicBezTo>
                      <a:lnTo>
                        <a:pt x="0" y="1340857"/>
                      </a:lnTo>
                      <a:cubicBezTo>
                        <a:pt x="0" y="1364987"/>
                        <a:pt x="19050" y="1384037"/>
                        <a:pt x="43180" y="1384037"/>
                      </a:cubicBezTo>
                      <a:close/>
                    </a:path>
                  </a:pathLst>
                </a:custGeom>
                <a:solidFill>
                  <a:srgbClr val="F8F8F8"/>
                </a:solidFill>
              </p:spPr>
            </p:sp>
            <p:sp>
              <p:nvSpPr>
                <p:cNvPr id="6" name="Freeform 6"/>
                <p:cNvSpPr/>
                <p:nvPr/>
              </p:nvSpPr>
              <p:spPr>
                <a:xfrm>
                  <a:off x="0" y="0"/>
                  <a:ext cx="13038520" cy="14526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38520" h="1452617">
                      <a:moveTo>
                        <a:pt x="12995340" y="44450"/>
                      </a:moveTo>
                      <a:cubicBezTo>
                        <a:pt x="12990260" y="19050"/>
                        <a:pt x="12967400" y="0"/>
                        <a:pt x="12940730" y="0"/>
                      </a:cubicBezTo>
                      <a:lnTo>
                        <a:pt x="55880" y="0"/>
                      </a:lnTo>
                      <a:cubicBezTo>
                        <a:pt x="25400" y="0"/>
                        <a:pt x="0" y="25400"/>
                        <a:pt x="0" y="55880"/>
                      </a:cubicBezTo>
                      <a:lnTo>
                        <a:pt x="0" y="1353557"/>
                      </a:lnTo>
                      <a:cubicBezTo>
                        <a:pt x="0" y="1380227"/>
                        <a:pt x="17780" y="1401817"/>
                        <a:pt x="43180" y="1408167"/>
                      </a:cubicBezTo>
                      <a:cubicBezTo>
                        <a:pt x="48260" y="1433567"/>
                        <a:pt x="71120" y="1452617"/>
                        <a:pt x="97790" y="1452617"/>
                      </a:cubicBezTo>
                      <a:lnTo>
                        <a:pt x="12982640" y="1452617"/>
                      </a:lnTo>
                      <a:cubicBezTo>
                        <a:pt x="13013120" y="1452617"/>
                        <a:pt x="13038520" y="1427217"/>
                        <a:pt x="13038520" y="1396737"/>
                      </a:cubicBezTo>
                      <a:lnTo>
                        <a:pt x="13038520" y="99060"/>
                      </a:lnTo>
                      <a:cubicBezTo>
                        <a:pt x="13038520" y="72390"/>
                        <a:pt x="13020740" y="50800"/>
                        <a:pt x="12995340" y="44450"/>
                      </a:cubicBezTo>
                      <a:close/>
                      <a:moveTo>
                        <a:pt x="12700" y="1353557"/>
                      </a:moveTo>
                      <a:lnTo>
                        <a:pt x="12700" y="55880"/>
                      </a:lnTo>
                      <a:cubicBezTo>
                        <a:pt x="12700" y="31750"/>
                        <a:pt x="31750" y="12700"/>
                        <a:pt x="55880" y="12700"/>
                      </a:cubicBezTo>
                      <a:lnTo>
                        <a:pt x="12940730" y="12700"/>
                      </a:lnTo>
                      <a:cubicBezTo>
                        <a:pt x="12964860" y="12700"/>
                        <a:pt x="12983910" y="31750"/>
                        <a:pt x="12983910" y="55880"/>
                      </a:cubicBezTo>
                      <a:lnTo>
                        <a:pt x="12983910" y="1353557"/>
                      </a:lnTo>
                      <a:cubicBezTo>
                        <a:pt x="12983910" y="1377687"/>
                        <a:pt x="12964860" y="1396737"/>
                        <a:pt x="12940730" y="1396737"/>
                      </a:cubicBezTo>
                      <a:lnTo>
                        <a:pt x="55880" y="1396737"/>
                      </a:lnTo>
                      <a:cubicBezTo>
                        <a:pt x="31750" y="1396737"/>
                        <a:pt x="12700" y="1377687"/>
                        <a:pt x="12700" y="1353557"/>
                      </a:cubicBezTo>
                      <a:close/>
                      <a:moveTo>
                        <a:pt x="13025820" y="1396737"/>
                      </a:moveTo>
                      <a:cubicBezTo>
                        <a:pt x="13025820" y="1420867"/>
                        <a:pt x="13006770" y="1439917"/>
                        <a:pt x="12982640" y="1439917"/>
                      </a:cubicBezTo>
                      <a:lnTo>
                        <a:pt x="97790" y="1439917"/>
                      </a:lnTo>
                      <a:cubicBezTo>
                        <a:pt x="78740" y="1439917"/>
                        <a:pt x="62230" y="1427217"/>
                        <a:pt x="57150" y="1409437"/>
                      </a:cubicBezTo>
                      <a:lnTo>
                        <a:pt x="12940730" y="1409437"/>
                      </a:lnTo>
                      <a:cubicBezTo>
                        <a:pt x="12971210" y="1409437"/>
                        <a:pt x="12996610" y="1384037"/>
                        <a:pt x="12996610" y="1353557"/>
                      </a:cubicBezTo>
                      <a:lnTo>
                        <a:pt x="12996610" y="58420"/>
                      </a:lnTo>
                      <a:cubicBezTo>
                        <a:pt x="13013120" y="64770"/>
                        <a:pt x="13025820" y="80010"/>
                        <a:pt x="13025820" y="99060"/>
                      </a:cubicBezTo>
                      <a:lnTo>
                        <a:pt x="13025820" y="13967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</p:sp>
          </p:grpSp>
          <p:pic>
            <p:nvPicPr>
              <p:cNvPr id="7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314043" y="307232"/>
                <a:ext cx="584200" cy="584200"/>
              </a:xfrm>
              <a:prstGeom prst="rect">
                <a:avLst/>
              </a:prstGeom>
            </p:spPr>
          </p:pic>
        </p:grpSp>
        <p:sp>
          <p:nvSpPr>
            <p:cNvPr id="8" name="TextBox 8"/>
            <p:cNvSpPr txBox="1"/>
            <p:nvPr/>
          </p:nvSpPr>
          <p:spPr>
            <a:xfrm>
              <a:off x="1524000" y="913296"/>
              <a:ext cx="7293000" cy="73096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>
                <a:lnSpc>
                  <a:spcPts val="5664"/>
                </a:lnSpc>
              </a:pPr>
              <a:r>
                <a:rPr lang="en-US" sz="4800" dirty="0">
                  <a:solidFill>
                    <a:srgbClr val="000000"/>
                  </a:solidFill>
                  <a:latin typeface="RoxboroughCF Bold"/>
                </a:rPr>
                <a:t>Practice Problem – 4.14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47444" y="1355939"/>
            <a:ext cx="7112372" cy="861774"/>
            <a:chOff x="0" y="-94816"/>
            <a:chExt cx="9483162" cy="1149032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22" name="TextBox 22"/>
            <p:cNvSpPr txBox="1"/>
            <p:nvPr/>
          </p:nvSpPr>
          <p:spPr>
            <a:xfrm>
              <a:off x="176711" y="21519"/>
              <a:ext cx="605980" cy="808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1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find maximum between two numbers.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">
            <a:extLst>
              <a:ext uri="{FF2B5EF4-FFF2-40B4-BE49-F238E27FC236}">
                <a16:creationId xmlns:a16="http://schemas.microsoft.com/office/drawing/2014/main" id="{E778B99C-BA72-4E7C-A00F-9001895C2C9E}"/>
              </a:ext>
            </a:extLst>
          </p:cNvPr>
          <p:cNvGrpSpPr/>
          <p:nvPr/>
        </p:nvGrpSpPr>
        <p:grpSpPr>
          <a:xfrm>
            <a:off x="202828" y="190500"/>
            <a:ext cx="787772" cy="560539"/>
            <a:chOff x="0" y="0"/>
            <a:chExt cx="1050363" cy="747385"/>
          </a:xfrm>
        </p:grpSpPr>
        <p:sp>
          <p:nvSpPr>
            <p:cNvPr id="33" name="AutoShape 4">
              <a:extLst>
                <a:ext uri="{FF2B5EF4-FFF2-40B4-BE49-F238E27FC236}">
                  <a16:creationId xmlns:a16="http://schemas.microsoft.com/office/drawing/2014/main" id="{5B7C9279-38DB-4A5E-ACB5-D1C7B05A4898}"/>
                </a:ext>
              </a:extLst>
            </p:cNvPr>
            <p:cNvSpPr/>
            <p:nvPr/>
          </p:nvSpPr>
          <p:spPr>
            <a:xfrm>
              <a:off x="0" y="0"/>
              <a:ext cx="1050363" cy="747385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34" name="TextBox 5">
              <a:extLst>
                <a:ext uri="{FF2B5EF4-FFF2-40B4-BE49-F238E27FC236}">
                  <a16:creationId xmlns:a16="http://schemas.microsoft.com/office/drawing/2014/main" id="{70209257-1342-4C6D-9800-88A60432BE88}"/>
                </a:ext>
              </a:extLst>
            </p:cNvPr>
            <p:cNvSpPr txBox="1"/>
            <p:nvPr/>
          </p:nvSpPr>
          <p:spPr>
            <a:xfrm>
              <a:off x="78125" y="227896"/>
              <a:ext cx="894114" cy="3077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759"/>
                </a:lnSpc>
              </a:pPr>
              <a:r>
                <a:rPr lang="en-US" sz="1599" dirty="0">
                  <a:solidFill>
                    <a:srgbClr val="373636"/>
                  </a:solidFill>
                  <a:latin typeface="Libre Franklin Bold"/>
                </a:rPr>
                <a:t>07</a:t>
              </a:r>
            </a:p>
          </p:txBody>
        </p:sp>
      </p:grpSp>
      <p:grpSp>
        <p:nvGrpSpPr>
          <p:cNvPr id="55" name="Group 19">
            <a:extLst>
              <a:ext uri="{FF2B5EF4-FFF2-40B4-BE49-F238E27FC236}">
                <a16:creationId xmlns:a16="http://schemas.microsoft.com/office/drawing/2014/main" id="{8E34047B-2C54-48EE-B759-B9E23D232E32}"/>
              </a:ext>
            </a:extLst>
          </p:cNvPr>
          <p:cNvGrpSpPr/>
          <p:nvPr/>
        </p:nvGrpSpPr>
        <p:grpSpPr>
          <a:xfrm>
            <a:off x="8763000" y="1344717"/>
            <a:ext cx="7112372" cy="861774"/>
            <a:chOff x="0" y="-94816"/>
            <a:chExt cx="9483162" cy="1149032"/>
          </a:xfrm>
        </p:grpSpPr>
        <p:grpSp>
          <p:nvGrpSpPr>
            <p:cNvPr id="56" name="Group 20">
              <a:extLst>
                <a:ext uri="{FF2B5EF4-FFF2-40B4-BE49-F238E27FC236}">
                  <a16:creationId xmlns:a16="http://schemas.microsoft.com/office/drawing/2014/main" id="{D990799E-7F27-4212-829D-E0A8119CE795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761C0D3A-045B-4FB4-886B-13E6958A389D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57" name="TextBox 22">
              <a:extLst>
                <a:ext uri="{FF2B5EF4-FFF2-40B4-BE49-F238E27FC236}">
                  <a16:creationId xmlns:a16="http://schemas.microsoft.com/office/drawing/2014/main" id="{D28B1FF1-8E9E-45D6-9642-A80AAB4A5C24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8</a:t>
              </a:r>
            </a:p>
          </p:txBody>
        </p:sp>
        <p:sp>
          <p:nvSpPr>
            <p:cNvPr id="58" name="TextBox 23">
              <a:extLst>
                <a:ext uri="{FF2B5EF4-FFF2-40B4-BE49-F238E27FC236}">
                  <a16:creationId xmlns:a16="http://schemas.microsoft.com/office/drawing/2014/main" id="{99FAC60A-0610-4BE0-BA8E-2100A35B4C31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input any alphabet and check whether it is vowel or consonant.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Group 19">
            <a:extLst>
              <a:ext uri="{FF2B5EF4-FFF2-40B4-BE49-F238E27FC236}">
                <a16:creationId xmlns:a16="http://schemas.microsoft.com/office/drawing/2014/main" id="{83D7F512-07C9-430C-9B11-03537CFDD411}"/>
              </a:ext>
            </a:extLst>
          </p:cNvPr>
          <p:cNvGrpSpPr/>
          <p:nvPr/>
        </p:nvGrpSpPr>
        <p:grpSpPr>
          <a:xfrm>
            <a:off x="145839" y="2493229"/>
            <a:ext cx="7112372" cy="861774"/>
            <a:chOff x="0" y="-94816"/>
            <a:chExt cx="9483162" cy="1149032"/>
          </a:xfrm>
        </p:grpSpPr>
        <p:grpSp>
          <p:nvGrpSpPr>
            <p:cNvPr id="61" name="Group 20">
              <a:extLst>
                <a:ext uri="{FF2B5EF4-FFF2-40B4-BE49-F238E27FC236}">
                  <a16:creationId xmlns:a16="http://schemas.microsoft.com/office/drawing/2014/main" id="{52D315F2-5A64-4A4A-85C7-B4B89D64999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64" name="Freeform 21">
                <a:extLst>
                  <a:ext uri="{FF2B5EF4-FFF2-40B4-BE49-F238E27FC236}">
                    <a16:creationId xmlns:a16="http://schemas.microsoft.com/office/drawing/2014/main" id="{2F1BDE1C-F15E-4F0C-85A6-4C4DE06990BC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2" name="TextBox 22">
              <a:extLst>
                <a:ext uri="{FF2B5EF4-FFF2-40B4-BE49-F238E27FC236}">
                  <a16:creationId xmlns:a16="http://schemas.microsoft.com/office/drawing/2014/main" id="{9DB0322A-73DA-4550-9E1C-7D7995721284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2</a:t>
              </a:r>
            </a:p>
          </p:txBody>
        </p:sp>
        <p:sp>
          <p:nvSpPr>
            <p:cNvPr id="63" name="TextBox 23">
              <a:extLst>
                <a:ext uri="{FF2B5EF4-FFF2-40B4-BE49-F238E27FC236}">
                  <a16:creationId xmlns:a16="http://schemas.microsoft.com/office/drawing/2014/main" id="{8AB76936-120B-4991-9F85-2BA30483241D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 program to find maximum between three numbers.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Group 19">
            <a:extLst>
              <a:ext uri="{FF2B5EF4-FFF2-40B4-BE49-F238E27FC236}">
                <a16:creationId xmlns:a16="http://schemas.microsoft.com/office/drawing/2014/main" id="{6F974F07-699A-43D4-8832-5A4495F54E43}"/>
              </a:ext>
            </a:extLst>
          </p:cNvPr>
          <p:cNvGrpSpPr/>
          <p:nvPr/>
        </p:nvGrpSpPr>
        <p:grpSpPr>
          <a:xfrm>
            <a:off x="8764605" y="2422117"/>
            <a:ext cx="7999395" cy="861774"/>
            <a:chOff x="0" y="-94816"/>
            <a:chExt cx="10665859" cy="1149032"/>
          </a:xfrm>
        </p:grpSpPr>
        <p:grpSp>
          <p:nvGrpSpPr>
            <p:cNvPr id="66" name="Group 20">
              <a:extLst>
                <a:ext uri="{FF2B5EF4-FFF2-40B4-BE49-F238E27FC236}">
                  <a16:creationId xmlns:a16="http://schemas.microsoft.com/office/drawing/2014/main" id="{8EF80A2F-605F-4FB6-B758-9BF4D3A0677C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69" name="Freeform 21">
                <a:extLst>
                  <a:ext uri="{FF2B5EF4-FFF2-40B4-BE49-F238E27FC236}">
                    <a16:creationId xmlns:a16="http://schemas.microsoft.com/office/drawing/2014/main" id="{D528BF4A-3EA7-418D-BB97-D0D4CF2348E2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67" name="TextBox 22">
              <a:extLst>
                <a:ext uri="{FF2B5EF4-FFF2-40B4-BE49-F238E27FC236}">
                  <a16:creationId xmlns:a16="http://schemas.microsoft.com/office/drawing/2014/main" id="{0865CF4A-3427-47E8-9309-76256D24373F}"/>
                </a:ext>
              </a:extLst>
            </p:cNvPr>
            <p:cNvSpPr txBox="1"/>
            <p:nvPr/>
          </p:nvSpPr>
          <p:spPr>
            <a:xfrm>
              <a:off x="176710" y="21519"/>
              <a:ext cx="605980" cy="8401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780" dirty="0">
                  <a:solidFill>
                    <a:srgbClr val="FFFFFF"/>
                  </a:solidFill>
                  <a:latin typeface="RoxboroughCF Bold"/>
                </a:rPr>
                <a:t>9</a:t>
              </a:r>
            </a:p>
          </p:txBody>
        </p:sp>
        <p:sp>
          <p:nvSpPr>
            <p:cNvPr id="68" name="TextBox 23">
              <a:extLst>
                <a:ext uri="{FF2B5EF4-FFF2-40B4-BE49-F238E27FC236}">
                  <a16:creationId xmlns:a16="http://schemas.microsoft.com/office/drawing/2014/main" id="{CBDB94E5-48EE-4C92-BD0A-EFD520E4EE49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input any character and check whether it is alphabet, digit or special character.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0" name="Group 19">
            <a:extLst>
              <a:ext uri="{FF2B5EF4-FFF2-40B4-BE49-F238E27FC236}">
                <a16:creationId xmlns:a16="http://schemas.microsoft.com/office/drawing/2014/main" id="{D131FA59-0A64-4583-AD53-BD976FFCEB5F}"/>
              </a:ext>
            </a:extLst>
          </p:cNvPr>
          <p:cNvGrpSpPr/>
          <p:nvPr/>
        </p:nvGrpSpPr>
        <p:grpSpPr>
          <a:xfrm>
            <a:off x="202828" y="3617743"/>
            <a:ext cx="7112372" cy="861774"/>
            <a:chOff x="0" y="-94816"/>
            <a:chExt cx="9483162" cy="1149032"/>
          </a:xfrm>
        </p:grpSpPr>
        <p:grpSp>
          <p:nvGrpSpPr>
            <p:cNvPr id="71" name="Group 20">
              <a:extLst>
                <a:ext uri="{FF2B5EF4-FFF2-40B4-BE49-F238E27FC236}">
                  <a16:creationId xmlns:a16="http://schemas.microsoft.com/office/drawing/2014/main" id="{A7BBB47B-0BBA-429D-8013-588DBF2164E0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74" name="Freeform 21">
                <a:extLst>
                  <a:ext uri="{FF2B5EF4-FFF2-40B4-BE49-F238E27FC236}">
                    <a16:creationId xmlns:a16="http://schemas.microsoft.com/office/drawing/2014/main" id="{C75B4AD3-D6E8-44CD-9EBF-5D1CD9AEC57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72" name="TextBox 22">
              <a:extLst>
                <a:ext uri="{FF2B5EF4-FFF2-40B4-BE49-F238E27FC236}">
                  <a16:creationId xmlns:a16="http://schemas.microsoft.com/office/drawing/2014/main" id="{DC2AB7B8-864C-496B-9068-C1515EC725A3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3</a:t>
              </a:r>
            </a:p>
          </p:txBody>
        </p:sp>
        <p:sp>
          <p:nvSpPr>
            <p:cNvPr id="73" name="TextBox 23">
              <a:extLst>
                <a:ext uri="{FF2B5EF4-FFF2-40B4-BE49-F238E27FC236}">
                  <a16:creationId xmlns:a16="http://schemas.microsoft.com/office/drawing/2014/main" id="{6C9F2E3E-0A31-478E-867E-5A77085C3478}"/>
                </a:ext>
              </a:extLst>
            </p:cNvPr>
            <p:cNvSpPr txBox="1"/>
            <p:nvPr/>
          </p:nvSpPr>
          <p:spPr>
            <a:xfrm>
              <a:off x="1118689" y="-94816"/>
              <a:ext cx="8364473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number is negative, positive or zero.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0" name="Group 19">
            <a:extLst>
              <a:ext uri="{FF2B5EF4-FFF2-40B4-BE49-F238E27FC236}">
                <a16:creationId xmlns:a16="http://schemas.microsoft.com/office/drawing/2014/main" id="{80DAEFF6-EA2C-48D3-89E3-C60385DE1A34}"/>
              </a:ext>
            </a:extLst>
          </p:cNvPr>
          <p:cNvGrpSpPr/>
          <p:nvPr/>
        </p:nvGrpSpPr>
        <p:grpSpPr>
          <a:xfrm>
            <a:off x="147444" y="4755033"/>
            <a:ext cx="7112372" cy="757177"/>
            <a:chOff x="0" y="0"/>
            <a:chExt cx="9483162" cy="1009569"/>
          </a:xfrm>
        </p:grpSpPr>
        <p:grpSp>
          <p:nvGrpSpPr>
            <p:cNvPr id="81" name="Group 20">
              <a:extLst>
                <a:ext uri="{FF2B5EF4-FFF2-40B4-BE49-F238E27FC236}">
                  <a16:creationId xmlns:a16="http://schemas.microsoft.com/office/drawing/2014/main" id="{3A1AE0C7-E5D3-41AF-9476-7BE16423F74D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84" name="Freeform 21">
                <a:extLst>
                  <a:ext uri="{FF2B5EF4-FFF2-40B4-BE49-F238E27FC236}">
                    <a16:creationId xmlns:a16="http://schemas.microsoft.com/office/drawing/2014/main" id="{25AEC927-2156-41C8-9FCA-15AED4AE6C97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82" name="TextBox 22">
              <a:extLst>
                <a:ext uri="{FF2B5EF4-FFF2-40B4-BE49-F238E27FC236}">
                  <a16:creationId xmlns:a16="http://schemas.microsoft.com/office/drawing/2014/main" id="{5C83A24F-116C-4ED8-8755-4AA7B476FDD4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4</a:t>
              </a:r>
            </a:p>
          </p:txBody>
        </p:sp>
        <p:sp>
          <p:nvSpPr>
            <p:cNvPr id="83" name="TextBox 23">
              <a:extLst>
                <a:ext uri="{FF2B5EF4-FFF2-40B4-BE49-F238E27FC236}">
                  <a16:creationId xmlns:a16="http://schemas.microsoft.com/office/drawing/2014/main" id="{E388F4B1-25C2-419F-9640-4B1A260971DB}"/>
                </a:ext>
              </a:extLst>
            </p:cNvPr>
            <p:cNvSpPr txBox="1"/>
            <p:nvPr/>
          </p:nvSpPr>
          <p:spPr>
            <a:xfrm>
              <a:off x="1118689" y="24684"/>
              <a:ext cx="8364473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4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number is divisible by 5 and 11 or not.</a:t>
              </a:r>
              <a:endPara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0" name="Group 19">
            <a:extLst>
              <a:ext uri="{FF2B5EF4-FFF2-40B4-BE49-F238E27FC236}">
                <a16:creationId xmlns:a16="http://schemas.microsoft.com/office/drawing/2014/main" id="{F26E19BC-FC1E-4E6C-9EC8-55C300CEA858}"/>
              </a:ext>
            </a:extLst>
          </p:cNvPr>
          <p:cNvGrpSpPr/>
          <p:nvPr/>
        </p:nvGrpSpPr>
        <p:grpSpPr>
          <a:xfrm>
            <a:off x="145839" y="5893325"/>
            <a:ext cx="7112372" cy="771699"/>
            <a:chOff x="0" y="-69532"/>
            <a:chExt cx="9483162" cy="1028932"/>
          </a:xfrm>
        </p:grpSpPr>
        <p:grpSp>
          <p:nvGrpSpPr>
            <p:cNvPr id="111" name="Group 20">
              <a:extLst>
                <a:ext uri="{FF2B5EF4-FFF2-40B4-BE49-F238E27FC236}">
                  <a16:creationId xmlns:a16="http://schemas.microsoft.com/office/drawing/2014/main" id="{0BD164BE-A120-417F-8C39-4540A8DE50E8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14" name="Freeform 21">
                <a:extLst>
                  <a:ext uri="{FF2B5EF4-FFF2-40B4-BE49-F238E27FC236}">
                    <a16:creationId xmlns:a16="http://schemas.microsoft.com/office/drawing/2014/main" id="{7B4071DD-0C71-4E7F-AD5F-C50D4DA716BE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12" name="TextBox 22">
              <a:extLst>
                <a:ext uri="{FF2B5EF4-FFF2-40B4-BE49-F238E27FC236}">
                  <a16:creationId xmlns:a16="http://schemas.microsoft.com/office/drawing/2014/main" id="{55B5C2FD-5771-45A7-AECB-2D52FFA3E440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5</a:t>
              </a: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66A598CB-FC48-48CC-B5A2-7867CFB7E8A3}"/>
                </a:ext>
              </a:extLst>
            </p:cNvPr>
            <p:cNvSpPr txBox="1"/>
            <p:nvPr/>
          </p:nvSpPr>
          <p:spPr>
            <a:xfrm>
              <a:off x="1118689" y="-69532"/>
              <a:ext cx="8364473" cy="98488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4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number is even or odd.</a:t>
              </a:r>
              <a:endParaRPr lang="en-US" sz="2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0" name="Group 19">
            <a:extLst>
              <a:ext uri="{FF2B5EF4-FFF2-40B4-BE49-F238E27FC236}">
                <a16:creationId xmlns:a16="http://schemas.microsoft.com/office/drawing/2014/main" id="{D0957B74-347E-4B9E-9F72-1038EA1F1190}"/>
              </a:ext>
            </a:extLst>
          </p:cNvPr>
          <p:cNvGrpSpPr/>
          <p:nvPr/>
        </p:nvGrpSpPr>
        <p:grpSpPr>
          <a:xfrm>
            <a:off x="147444" y="6972300"/>
            <a:ext cx="7898380" cy="861775"/>
            <a:chOff x="0" y="-48648"/>
            <a:chExt cx="10531173" cy="1149032"/>
          </a:xfrm>
        </p:grpSpPr>
        <p:grpSp>
          <p:nvGrpSpPr>
            <p:cNvPr id="121" name="Group 20">
              <a:extLst>
                <a:ext uri="{FF2B5EF4-FFF2-40B4-BE49-F238E27FC236}">
                  <a16:creationId xmlns:a16="http://schemas.microsoft.com/office/drawing/2014/main" id="{3438D91B-303D-4AF0-9587-30AF18B7DEAB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24" name="Freeform 21">
                <a:extLst>
                  <a:ext uri="{FF2B5EF4-FFF2-40B4-BE49-F238E27FC236}">
                    <a16:creationId xmlns:a16="http://schemas.microsoft.com/office/drawing/2014/main" id="{38C7FC79-5540-449A-AFA8-CE5071972994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22" name="TextBox 22">
              <a:extLst>
                <a:ext uri="{FF2B5EF4-FFF2-40B4-BE49-F238E27FC236}">
                  <a16:creationId xmlns:a16="http://schemas.microsoft.com/office/drawing/2014/main" id="{6CD3DB28-FB17-4CB3-9679-82C8ACB46841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6</a:t>
              </a:r>
            </a:p>
          </p:txBody>
        </p:sp>
        <p:sp>
          <p:nvSpPr>
            <p:cNvPr id="123" name="TextBox 23">
              <a:extLst>
                <a:ext uri="{FF2B5EF4-FFF2-40B4-BE49-F238E27FC236}">
                  <a16:creationId xmlns:a16="http://schemas.microsoft.com/office/drawing/2014/main" id="{61693CBD-14E9-484C-ADDC-D2E98CF44A11}"/>
                </a:ext>
              </a:extLst>
            </p:cNvPr>
            <p:cNvSpPr txBox="1"/>
            <p:nvPr/>
          </p:nvSpPr>
          <p:spPr>
            <a:xfrm>
              <a:off x="1076855" y="-48648"/>
              <a:ext cx="9454318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 algn="just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year is leap year or not.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30" name="Group 19">
            <a:extLst>
              <a:ext uri="{FF2B5EF4-FFF2-40B4-BE49-F238E27FC236}">
                <a16:creationId xmlns:a16="http://schemas.microsoft.com/office/drawing/2014/main" id="{A04EC3FA-8B54-4C41-BA80-67D6EF231841}"/>
              </a:ext>
            </a:extLst>
          </p:cNvPr>
          <p:cNvGrpSpPr/>
          <p:nvPr/>
        </p:nvGrpSpPr>
        <p:grpSpPr>
          <a:xfrm>
            <a:off x="147444" y="8123460"/>
            <a:ext cx="7929756" cy="861774"/>
            <a:chOff x="0" y="-69532"/>
            <a:chExt cx="10573007" cy="1149032"/>
          </a:xfrm>
        </p:grpSpPr>
        <p:grpSp>
          <p:nvGrpSpPr>
            <p:cNvPr id="131" name="Group 20">
              <a:extLst>
                <a:ext uri="{FF2B5EF4-FFF2-40B4-BE49-F238E27FC236}">
                  <a16:creationId xmlns:a16="http://schemas.microsoft.com/office/drawing/2014/main" id="{BE116C53-C42F-46EA-BBE9-76746B240D20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134" name="Freeform 21">
                <a:extLst>
                  <a:ext uri="{FF2B5EF4-FFF2-40B4-BE49-F238E27FC236}">
                    <a16:creationId xmlns:a16="http://schemas.microsoft.com/office/drawing/2014/main" id="{10DCAE3C-E085-4007-AA50-A831E5E411D6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132" name="TextBox 22">
              <a:extLst>
                <a:ext uri="{FF2B5EF4-FFF2-40B4-BE49-F238E27FC236}">
                  <a16:creationId xmlns:a16="http://schemas.microsoft.com/office/drawing/2014/main" id="{74BB6F1B-016D-4A70-8B97-B19F4F50B903}"/>
                </a:ext>
              </a:extLst>
            </p:cNvPr>
            <p:cNvSpPr txBox="1"/>
            <p:nvPr/>
          </p:nvSpPr>
          <p:spPr>
            <a:xfrm>
              <a:off x="176711" y="21519"/>
              <a:ext cx="605980" cy="8027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FFFFFF"/>
                  </a:solidFill>
                  <a:latin typeface="RoxboroughCF Bold"/>
                </a:rPr>
                <a:t>7</a:t>
              </a: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6845688F-36E6-4B40-8B2F-FBBB78789ED1}"/>
                </a:ext>
              </a:extLst>
            </p:cNvPr>
            <p:cNvSpPr txBox="1"/>
            <p:nvPr/>
          </p:nvSpPr>
          <p:spPr>
            <a:xfrm>
              <a:off x="1118689" y="-69532"/>
              <a:ext cx="9454318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character is alphabet or not.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1" name="Group 19">
            <a:extLst>
              <a:ext uri="{FF2B5EF4-FFF2-40B4-BE49-F238E27FC236}">
                <a16:creationId xmlns:a16="http://schemas.microsoft.com/office/drawing/2014/main" id="{D51E411E-395E-4A8E-A36D-7E44DE0557D2}"/>
              </a:ext>
            </a:extLst>
          </p:cNvPr>
          <p:cNvGrpSpPr/>
          <p:nvPr/>
        </p:nvGrpSpPr>
        <p:grpSpPr>
          <a:xfrm>
            <a:off x="8764605" y="3452919"/>
            <a:ext cx="7999395" cy="861774"/>
            <a:chOff x="0" y="-94816"/>
            <a:chExt cx="10665859" cy="1149032"/>
          </a:xfrm>
        </p:grpSpPr>
        <p:grpSp>
          <p:nvGrpSpPr>
            <p:cNvPr id="92" name="Group 20">
              <a:extLst>
                <a:ext uri="{FF2B5EF4-FFF2-40B4-BE49-F238E27FC236}">
                  <a16:creationId xmlns:a16="http://schemas.microsoft.com/office/drawing/2014/main" id="{1A8AC6D4-E2D2-40A6-B3A6-E060009443A3}"/>
                </a:ext>
              </a:extLst>
            </p:cNvPr>
            <p:cNvGrpSpPr/>
            <p:nvPr/>
          </p:nvGrpSpPr>
          <p:grpSpPr>
            <a:xfrm>
              <a:off x="0" y="0"/>
              <a:ext cx="959400" cy="959400"/>
              <a:chOff x="0" y="0"/>
              <a:chExt cx="6350000" cy="6350000"/>
            </a:xfrm>
          </p:grpSpPr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17111E46-847C-4E63-944C-407A042CA71A}"/>
                  </a:ext>
                </a:extLst>
              </p:cNvPr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sp>
          <p:nvSpPr>
            <p:cNvPr id="93" name="TextBox 22">
              <a:extLst>
                <a:ext uri="{FF2B5EF4-FFF2-40B4-BE49-F238E27FC236}">
                  <a16:creationId xmlns:a16="http://schemas.microsoft.com/office/drawing/2014/main" id="{E29A796A-A5AB-4A52-9BBD-F9D02B3306A8}"/>
                </a:ext>
              </a:extLst>
            </p:cNvPr>
            <p:cNvSpPr txBox="1"/>
            <p:nvPr/>
          </p:nvSpPr>
          <p:spPr>
            <a:xfrm>
              <a:off x="176711" y="21519"/>
              <a:ext cx="605980" cy="7891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292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FFFFFF"/>
                  </a:solidFill>
                  <a:latin typeface="RoxboroughCF Bold"/>
                </a:rPr>
                <a:t>10</a:t>
              </a:r>
            </a:p>
          </p:txBody>
        </p:sp>
        <p:sp>
          <p:nvSpPr>
            <p:cNvPr id="94" name="TextBox 23">
              <a:extLst>
                <a:ext uri="{FF2B5EF4-FFF2-40B4-BE49-F238E27FC236}">
                  <a16:creationId xmlns:a16="http://schemas.microsoft.com/office/drawing/2014/main" id="{CF366245-1C7F-422B-B646-2FE810023B61}"/>
                </a:ext>
              </a:extLst>
            </p:cNvPr>
            <p:cNvSpPr txBox="1"/>
            <p:nvPr/>
          </p:nvSpPr>
          <p:spPr>
            <a:xfrm>
              <a:off x="1118689" y="-94816"/>
              <a:ext cx="9547170" cy="114903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lvl="0" indent="0"/>
              <a:r>
                <a:rPr lang="en-US" sz="2800" b="0" i="0" dirty="0">
                  <a:solidFill>
                    <a:srgbClr val="050505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Write a program to check whether a character is uppercase or lowercase alphabet.</a:t>
              </a:r>
              <a:endParaRPr lang="en-US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5" name="Picture 74">
            <a:extLst>
              <a:ext uri="{FF2B5EF4-FFF2-40B4-BE49-F238E27FC236}">
                <a16:creationId xmlns:a16="http://schemas.microsoft.com/office/drawing/2014/main" id="{F73E3073-9733-44A2-AA5E-72A924842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012" y="9260547"/>
            <a:ext cx="2700405" cy="1027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258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966</TotalTime>
  <Words>1060</Words>
  <Application>Microsoft Office PowerPoint</Application>
  <PresentationFormat>Custom</PresentationFormat>
  <Paragraphs>191</Paragraphs>
  <Slides>25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Private Batch Slides</dc:title>
  <dc:creator>Md Fuadul Islam Redoy</dc:creator>
  <cp:lastModifiedBy>Md Fuadul Redoy</cp:lastModifiedBy>
  <cp:revision>5</cp:revision>
  <dcterms:created xsi:type="dcterms:W3CDTF">2006-08-16T00:00:00Z</dcterms:created>
  <dcterms:modified xsi:type="dcterms:W3CDTF">2022-12-08T14:32:44Z</dcterms:modified>
  <dc:identifier>DAFKN59gzTQ</dc:identifier>
</cp:coreProperties>
</file>